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49" r:id="rId4"/>
  </p:sldMasterIdLst>
  <p:notesMasterIdLst>
    <p:notesMasterId r:id="rId18"/>
  </p:notesMasterIdLst>
  <p:handoutMasterIdLst>
    <p:handoutMasterId r:id="rId19"/>
  </p:handoutMasterIdLst>
  <p:sldIdLst>
    <p:sldId id="444" r:id="rId5"/>
    <p:sldId id="520" r:id="rId6"/>
    <p:sldId id="534" r:id="rId7"/>
    <p:sldId id="522" r:id="rId8"/>
    <p:sldId id="523" r:id="rId9"/>
    <p:sldId id="524" r:id="rId10"/>
    <p:sldId id="525" r:id="rId11"/>
    <p:sldId id="527" r:id="rId12"/>
    <p:sldId id="528" r:id="rId13"/>
    <p:sldId id="535" r:id="rId14"/>
    <p:sldId id="529" r:id="rId15"/>
    <p:sldId id="532" r:id="rId16"/>
    <p:sldId id="442" r:id="rId17"/>
  </p:sldIdLst>
  <p:sldSz cx="9144000" cy="5143500" type="screen16x9"/>
  <p:notesSz cx="7077075" cy="9363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667">
          <p15:clr>
            <a:srgbClr val="A4A3A4"/>
          </p15:clr>
        </p15:guide>
        <p15:guide id="3" orient="horz" pos="237">
          <p15:clr>
            <a:srgbClr val="A4A3A4"/>
          </p15:clr>
        </p15:guide>
        <p15:guide id="4" orient="horz" pos="3117">
          <p15:clr>
            <a:srgbClr val="A4A3A4"/>
          </p15:clr>
        </p15:guide>
        <p15:guide id="6" pos="385">
          <p15:clr>
            <a:srgbClr val="A4A3A4"/>
          </p15:clr>
        </p15:guide>
        <p15:guide id="7" pos="5624">
          <p15:clr>
            <a:srgbClr val="A4A3A4"/>
          </p15:clr>
        </p15:guide>
        <p15:guide id="8" orient="horz" pos="302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9">
          <p15:clr>
            <a:srgbClr val="A4A3A4"/>
          </p15:clr>
        </p15:guide>
        <p15:guide id="2" pos="22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E66"/>
    <a:srgbClr val="8F579F"/>
    <a:srgbClr val="D35917"/>
    <a:srgbClr val="898989"/>
    <a:srgbClr val="006EB6"/>
    <a:srgbClr val="89AE57"/>
    <a:srgbClr val="F1B01E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93826" autoAdjust="0"/>
  </p:normalViewPr>
  <p:slideViewPr>
    <p:cSldViewPr snapToGrid="0" showGuides="1">
      <p:cViewPr varScale="1">
        <p:scale>
          <a:sx n="132" d="100"/>
          <a:sy n="132" d="100"/>
        </p:scale>
        <p:origin x="882" y="120"/>
      </p:cViewPr>
      <p:guideLst>
        <p:guide orient="horz" pos="1620"/>
        <p:guide orient="horz" pos="667"/>
        <p:guide orient="horz" pos="237"/>
        <p:guide orient="horz" pos="3117"/>
        <p:guide pos="385"/>
        <p:guide pos="5624"/>
        <p:guide orient="horz" pos="302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3888" y="114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ja-JP" sz="2200" b="1" i="0" u="none" strike="noStrike" kern="1200" cap="none" spc="150" baseline="0">
                <a:solidFill>
                  <a:srgbClr val="003E66"/>
                </a:solidFill>
                <a:latin typeface="+mn-lt"/>
                <a:ea typeface="+mn-ea"/>
                <a:cs typeface="+mn-cs"/>
              </a:defRPr>
            </a:pPr>
            <a:r>
              <a:rPr kumimoji="1" lang="en-US" altLang="ja-JP" sz="1400" b="1" i="0" u="none" strike="noStrike" kern="1200" cap="none" spc="0" baseline="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ESD Immunity</a:t>
            </a:r>
            <a:endParaRPr lang="ja-JP" altLang="en-US" sz="1400" b="1" i="0" u="none" strike="noStrike" kern="1200" cap="none" spc="0" baseline="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4968878890138733"/>
          <c:y val="2.1677330842955888E-4"/>
        </c:manualLayout>
      </c:layout>
      <c:overlay val="0"/>
      <c:spPr>
        <a:noFill/>
        <a:ln cap="flat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2200" b="1" i="0" u="none" strike="noStrike" kern="1200" cap="none" spc="150" baseline="0">
              <a:solidFill>
                <a:srgbClr val="003E66"/>
              </a:solidFill>
              <a:latin typeface="+mn-lt"/>
              <a:ea typeface="+mn-ea"/>
              <a:cs typeface="+mn-cs"/>
            </a:defRPr>
          </a:pPr>
          <a:endParaRPr lang="ja-JP" alt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764555188205704"/>
          <c:y val="0.19114916945083976"/>
          <c:w val="0.87684606416074884"/>
          <c:h val="0.73464324344242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L-22X</c:v>
                </c:pt>
              </c:strCache>
            </c:strRef>
          </c:tx>
          <c:spPr>
            <a:solidFill>
              <a:srgbClr val="006EB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Indirect discharge</c:v>
                </c:pt>
                <c:pt idx="1">
                  <c:v>Direct discharge (air)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B8-4E6E-A46B-980E9AA320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L-22XS</c:v>
                </c:pt>
              </c:strCache>
            </c:strRef>
          </c:tx>
          <c:spPr>
            <a:solidFill>
              <a:srgbClr val="003E6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Indirect discharge</c:v>
                </c:pt>
                <c:pt idx="1">
                  <c:v>Direct discharge (air)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20</c:v>
                </c:pt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B8-4E6E-A46B-980E9AA320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85164032"/>
        <c:axId val="85743104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DS2208</c:v>
                      </c:pt>
                    </c:strCache>
                  </c:strRef>
                </c:tx>
                <c:spPr>
                  <a:pattFill prst="narHorz">
                    <a:fgClr>
                      <a:schemeClr val="accent3"/>
                    </a:fgClr>
                    <a:bgClr>
                      <a:schemeClr val="accent3">
                        <a:lumMod val="20000"/>
                        <a:lumOff val="80000"/>
                      </a:schemeClr>
                    </a:bgClr>
                  </a:pattFill>
                  <a:ln>
                    <a:noFill/>
                  </a:ln>
                  <a:effectLst>
                    <a:innerShdw blurRad="114300">
                      <a:schemeClr val="accent3"/>
                    </a:innerShdw>
                  </a:effectLst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strCache>
                      <c:ptCount val="2"/>
                      <c:pt idx="0">
                        <c:v>Indirect discharge</c:v>
                      </c:pt>
                      <c:pt idx="1">
                        <c:v>Direct discharge (air)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Sheet1!$D$2:$D$3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</c:v>
                      </c:pt>
                      <c:pt idx="1">
                        <c:v>20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52B8-4E6E-A46B-980E9AA3208D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AT20Q</c:v>
                      </c:pt>
                    </c:strCache>
                  </c:strRef>
                </c:tx>
                <c:spPr>
                  <a:pattFill prst="narHorz">
                    <a:fgClr>
                      <a:schemeClr val="accent4"/>
                    </a:fgClr>
                    <a:bgClr>
                      <a:schemeClr val="accent4">
                        <a:lumMod val="20000"/>
                        <a:lumOff val="80000"/>
                      </a:schemeClr>
                    </a:bgClr>
                  </a:pattFill>
                  <a:ln>
                    <a:noFill/>
                  </a:ln>
                  <a:effectLst>
                    <a:innerShdw blurRad="114300">
                      <a:schemeClr val="accent4"/>
                    </a:inn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strCache>
                      <c:ptCount val="2"/>
                      <c:pt idx="0">
                        <c:v>Indirect discharge</c:v>
                      </c:pt>
                      <c:pt idx="1">
                        <c:v>Direct discharge (air)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Sheet1!$E$2:$E$3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</c:v>
                      </c:pt>
                      <c:pt idx="1">
                        <c:v>18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52B8-4E6E-A46B-980E9AA3208D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Sheet1!$F$1</c15:sqref>
                        </c15:formulaRef>
                      </c:ext>
                    </c:extLst>
                    <c:strCache>
                      <c:ptCount val="1"/>
                      <c:pt idx="0">
                        <c:v>1950g</c:v>
                      </c:pt>
                    </c:strCache>
                  </c:strRef>
                </c:tx>
                <c:spPr>
                  <a:pattFill prst="narHorz">
                    <a:fgClr>
                      <a:schemeClr val="accent5"/>
                    </a:fgClr>
                    <a:bgClr>
                      <a:schemeClr val="accent5">
                        <a:lumMod val="20000"/>
                        <a:lumOff val="80000"/>
                      </a:schemeClr>
                    </a:bgClr>
                  </a:pattFill>
                  <a:ln>
                    <a:noFill/>
                  </a:ln>
                  <a:effectLst>
                    <a:innerShdw blurRad="114300">
                      <a:schemeClr val="accent5"/>
                    </a:inn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strCache>
                      <c:ptCount val="2"/>
                      <c:pt idx="0">
                        <c:v>Indirect discharge</c:v>
                      </c:pt>
                      <c:pt idx="1">
                        <c:v>Direct discharge (air)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Sheet1!$F$2:$F$3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</c:v>
                      </c:pt>
                      <c:pt idx="1">
                        <c:v>20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52B8-4E6E-A46B-980E9AA3208D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Sheet1!$G$1</c15:sqref>
                        </c15:formulaRef>
                      </c:ext>
                    </c:extLst>
                    <c:strCache>
                      <c:ptCount val="1"/>
                      <c:pt idx="0">
                        <c:v>GD4500</c:v>
                      </c:pt>
                    </c:strCache>
                  </c:strRef>
                </c:tx>
                <c:spPr>
                  <a:pattFill prst="narHorz">
                    <a:fgClr>
                      <a:schemeClr val="accent6"/>
                    </a:fgClr>
                    <a:bgClr>
                      <a:schemeClr val="accent6">
                        <a:lumMod val="20000"/>
                        <a:lumOff val="80000"/>
                      </a:schemeClr>
                    </a:bgClr>
                  </a:pattFill>
                  <a:ln>
                    <a:noFill/>
                  </a:ln>
                  <a:effectLst>
                    <a:innerShdw blurRad="114300">
                      <a:schemeClr val="accent6"/>
                    </a:innerShdw>
                  </a:effectLst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strCache>
                      <c:ptCount val="2"/>
                      <c:pt idx="0">
                        <c:v>Indirect discharge</c:v>
                      </c:pt>
                      <c:pt idx="1">
                        <c:v>Direct discharge (air)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Sheet1!$G$2:$G$3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18</c:v>
                      </c:pt>
                      <c:pt idx="1">
                        <c:v>19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52B8-4E6E-A46B-980E9AA3208D}"/>
                  </c:ext>
                </c:extLst>
              </c15:ser>
            </c15:filteredBarSeries>
          </c:ext>
        </c:extLst>
      </c:barChart>
      <c:catAx>
        <c:axId val="851640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lang="ja-JP"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85743104"/>
        <c:crosses val="autoZero"/>
        <c:auto val="1"/>
        <c:lblAlgn val="ctr"/>
        <c:lblOffset val="20"/>
        <c:noMultiLvlLbl val="0"/>
      </c:catAx>
      <c:valAx>
        <c:axId val="85743104"/>
        <c:scaling>
          <c:orientation val="minMax"/>
          <c:max val="20"/>
        </c:scaling>
        <c:delete val="0"/>
        <c:axPos val="l"/>
        <c:title>
          <c:tx>
            <c:rich>
              <a:bodyPr rot="-5400000" spcFirstLastPara="1" vertOverflow="ellipsis" vert="horz" wrap="square" anchor="t" anchorCtr="1"/>
              <a:lstStyle/>
              <a:p>
                <a:pPr>
                  <a:defRPr lang="ja-JP" sz="1197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100" b="0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Withstand voltage</a:t>
                </a:r>
                <a:r>
                  <a:rPr lang="ja-JP" sz="1100" b="0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（</a:t>
                </a:r>
                <a:r>
                  <a:rPr lang="en-US" sz="1100" b="0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KV</a:t>
                </a:r>
                <a:r>
                  <a:rPr lang="ja-JP" sz="1100" b="0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）</a:t>
                </a:r>
              </a:p>
            </c:rich>
          </c:tx>
          <c:layout>
            <c:manualLayout>
              <c:xMode val="edge"/>
              <c:yMode val="edge"/>
              <c:x val="0"/>
              <c:y val="0.451542655206477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t" anchorCtr="1"/>
            <a:lstStyle/>
            <a:p>
              <a:pPr>
                <a:defRPr lang="ja-JP" sz="1197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lang="ja-JP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8516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ja-JP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ja-JP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</c:legendEntry>
      <c:layout>
        <c:manualLayout>
          <c:xMode val="edge"/>
          <c:yMode val="edge"/>
          <c:x val="0.15573343476022217"/>
          <c:y val="0.11911536101870138"/>
          <c:w val="0.68499473624010832"/>
          <c:h val="5.49571446690354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14BB93D-8700-5265-E17C-6BA5E7778C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l" eaLnBrk="0" hangingPunct="0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AC1E3F-013B-8AC9-9024-E2D13CE4FC5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r" eaLnBrk="0" hangingPunct="0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316E226-9DB2-4D24-8F14-5B4170C6054A}" type="datetimeFigureOut">
              <a:rPr lang="en-US"/>
              <a:pPr>
                <a:defRPr/>
              </a:pPr>
              <a:t>4/16/2026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2198BC-2720-8051-32CE-256A5B01FE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l" eaLnBrk="0" hangingPunct="0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D2356C-3201-893B-ACC4-BBEA1D946E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wrap="square" lIns="92181" tIns="46090" rIns="92181" bIns="4609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FD2FB3D-7F61-4935-B5D0-0C1F4D8E7F1C}" type="slidenum">
              <a:rPr lang="en-US" altLang="LID4096"/>
              <a:pPr>
                <a:defRPr/>
              </a:pPr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CEDDD0-01BB-4CD9-89AD-D1FF886B00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8313"/>
          </a:xfrm>
          <a:prstGeom prst="rect">
            <a:avLst/>
          </a:prstGeom>
        </p:spPr>
        <p:txBody>
          <a:bodyPr vert="horz" lIns="92973" tIns="46487" rIns="92973" bIns="46487" rtlCol="0"/>
          <a:lstStyle>
            <a:lvl1pPr algn="l" eaLnBrk="0" hangingPunct="0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AC73AA-CF0B-2CD3-7BA8-7ADC84BC3CA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8313"/>
          </a:xfrm>
          <a:prstGeom prst="rect">
            <a:avLst/>
          </a:prstGeom>
        </p:spPr>
        <p:txBody>
          <a:bodyPr vert="horz" lIns="92973" tIns="46487" rIns="92973" bIns="46487" rtlCol="0"/>
          <a:lstStyle>
            <a:lvl1pPr algn="r" eaLnBrk="0" hangingPunct="0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C9EDFCDB-34C5-4B8A-8E79-2D811B42E6AB}" type="datetimeFigureOut">
              <a:rPr lang="en-US"/>
              <a:pPr>
                <a:defRPr/>
              </a:pPr>
              <a:t>4/16/2026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D36FFD0-A601-55D3-0E8B-CF8D1A09E6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701675"/>
            <a:ext cx="6242050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73" tIns="46487" rIns="92973" bIns="4648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A9CA2D3-2773-5856-D23D-4627DDA6F0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8025" y="4448175"/>
            <a:ext cx="5661025" cy="4213225"/>
          </a:xfrm>
          <a:prstGeom prst="rect">
            <a:avLst/>
          </a:prstGeom>
        </p:spPr>
        <p:txBody>
          <a:bodyPr vert="horz" lIns="92973" tIns="46487" rIns="92973" bIns="4648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227E83-357F-BFFB-0624-D43C449A6E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8313"/>
          </a:xfrm>
          <a:prstGeom prst="rect">
            <a:avLst/>
          </a:prstGeom>
        </p:spPr>
        <p:txBody>
          <a:bodyPr vert="horz" lIns="92973" tIns="46487" rIns="92973" bIns="46487" rtlCol="0" anchor="b"/>
          <a:lstStyle>
            <a:lvl1pPr algn="l" eaLnBrk="0" hangingPunct="0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D96ED-6E28-10A8-60B8-F3C9C9A105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8313"/>
          </a:xfrm>
          <a:prstGeom prst="rect">
            <a:avLst/>
          </a:prstGeom>
        </p:spPr>
        <p:txBody>
          <a:bodyPr vert="horz" wrap="square" lIns="92973" tIns="46487" rIns="92973" bIns="4648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543A4A5-E2E4-415D-ADC0-03E46B738FA7}" type="slidenum">
              <a:rPr lang="en-US" altLang="LID4096"/>
              <a:pPr>
                <a:defRPr/>
              </a:pPr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86406BE6-1070-AC21-6173-66E0E4CBE4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4B0ADEFB-B67F-70AC-5041-78937B79AF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0406DE41-CD63-D688-7FA9-B270AF1DD1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ABAC2FB-292B-4748-A2E8-851578CF4981}" type="slidenum">
              <a:rPr lang="en-US" altLang="LID4096" sz="1200" smtClean="0"/>
              <a:pPr/>
              <a:t>1</a:t>
            </a:fld>
            <a:endParaRPr lang="en-US" altLang="LID4096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1F1FE-752A-76EE-C93B-BC4DEE505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9E84D1-3C68-E625-DF42-A4586F45AA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05A79D-F62A-3ABE-BBFC-4A189CC418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7E5E1F-83E9-4447-3C39-41A8304CAA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43A4A5-E2E4-415D-ADC0-03E46B738FA7}" type="slidenum">
              <a:rPr lang="en-US" altLang="LID4096" smtClean="0"/>
              <a:pPr>
                <a:defRPr/>
              </a:pPr>
              <a:t>2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671727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672D9-9339-4A4D-4808-B6D4F94E9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C2C963-225D-8298-DB24-80F56E6800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016D61-5AA8-0F09-0EBF-7487410BE4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1E9B26-C76A-9415-8A35-F4F6C5A04A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43A4A5-E2E4-415D-ADC0-03E46B738FA7}" type="slidenum">
              <a:rPr lang="en-US" altLang="LID4096" smtClean="0"/>
              <a:pPr>
                <a:defRPr/>
              </a:pPr>
              <a:t>3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030687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A35A9-1063-BD17-C875-E86C16AC9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CEE463-C8E9-EC20-B214-F532FD60B3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33723A-1C19-4C89-579E-46BA092E9D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48F452-E509-FDA8-2D4C-123B872E3B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43A4A5-E2E4-415D-ADC0-03E46B738FA7}" type="slidenum">
              <a:rPr lang="en-US" altLang="LID4096" smtClean="0"/>
              <a:pPr>
                <a:defRPr/>
              </a:pPr>
              <a:t>4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46637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7FB02-043E-2C29-2B38-B7917F6F9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BBAD4E-B7A8-2E1F-8487-B2D99B78CD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A2A721-A5A7-4B35-F001-D544B8C4D1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72F99-478B-7CA8-08D6-6BEC057650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43A4A5-E2E4-415D-ADC0-03E46B738FA7}" type="slidenum">
              <a:rPr lang="en-US" altLang="LID4096" smtClean="0"/>
              <a:pPr>
                <a:defRPr/>
              </a:pPr>
              <a:t>5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400189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74BC6-AA15-2D7B-7FEE-836CC34D7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86DE1A-5D28-A585-3746-6A62EA4A50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50699C-326C-4CDF-BA39-6F6E792C7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EC6FE5-EA7C-AB2D-910F-D90B0593BC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43A4A5-E2E4-415D-ADC0-03E46B738FA7}" type="slidenum">
              <a:rPr lang="en-US" altLang="LID4096" smtClean="0"/>
              <a:pPr>
                <a:defRPr/>
              </a:pPr>
              <a:t>6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100836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C356B-BAC4-054F-9C66-7D70DD231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4BC046-D96B-B9AB-4C41-6A76CB25E3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45E9F9-9B44-DCBE-489D-182DFB8E1D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27B7EC-DA30-1DEC-7013-3EE7A29A5F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43A4A5-E2E4-415D-ADC0-03E46B738FA7}" type="slidenum">
              <a:rPr lang="en-US" altLang="LID4096" smtClean="0"/>
              <a:pPr>
                <a:defRPr/>
              </a:pPr>
              <a:t>8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235115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43A4A5-E2E4-415D-ADC0-03E46B738FA7}" type="slidenum">
              <a:rPr lang="en-US" altLang="LID4096" smtClean="0"/>
              <a:pPr>
                <a:defRPr/>
              </a:pPr>
              <a:t>11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891283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9369A-7619-A5D2-3112-7506EBFF1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ABC082-1688-819E-7C96-7DE0F6E62D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61600F-374C-3047-BB36-747A74F9F1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7B233A-CA29-F67A-CF3D-148590C75E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43A4A5-E2E4-415D-ADC0-03E46B738FA7}" type="slidenum">
              <a:rPr lang="en-US" altLang="LID4096" smtClean="0"/>
              <a:pPr>
                <a:defRPr/>
              </a:pPr>
              <a:t>12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417692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screen with white text&#10;&#10;Description automatically generated">
            <a:extLst>
              <a:ext uri="{FF2B5EF4-FFF2-40B4-BE49-F238E27FC236}">
                <a16:creationId xmlns:a16="http://schemas.microsoft.com/office/drawing/2014/main" id="{5DE3DB28-53F6-F909-704E-2EDF5AD703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1008000"/>
            <a:ext cx="5256212" cy="83957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nl-NL"/>
              <a:t>Click to edit Master title style</a:t>
            </a:r>
            <a:endParaRPr lang="en-US" altLang="nl-NL" dirty="0"/>
          </a:p>
        </p:txBody>
      </p:sp>
      <p:sp>
        <p:nvSpPr>
          <p:cNvPr id="6" name="Rectangle 3"/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611188" y="2571750"/>
            <a:ext cx="5256213" cy="2769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60362" indent="0">
              <a:buClr>
                <a:srgbClr val="006EB6"/>
              </a:buClr>
              <a:buNone/>
              <a:defRPr sz="1600">
                <a:solidFill>
                  <a:schemeClr val="bg1"/>
                </a:solidFill>
              </a:defRPr>
            </a:lvl2pPr>
            <a:lvl3pPr marL="722312" indent="0">
              <a:buClr>
                <a:srgbClr val="006EB6"/>
              </a:buClr>
              <a:buNone/>
              <a:defRPr sz="1400">
                <a:solidFill>
                  <a:schemeClr val="bg1"/>
                </a:solidFill>
              </a:defRPr>
            </a:lvl3pPr>
            <a:lvl4pPr>
              <a:defRPr>
                <a:solidFill>
                  <a:srgbClr val="898989"/>
                </a:solidFill>
              </a:defRPr>
            </a:lvl4pPr>
            <a:lvl5pPr>
              <a:defRPr>
                <a:solidFill>
                  <a:srgbClr val="898989"/>
                </a:solidFill>
              </a:defRPr>
            </a:lvl5pPr>
          </a:lstStyle>
          <a:p>
            <a:pPr lvl="0"/>
            <a:r>
              <a:rPr lang="en-US" altLang="nl-NL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221035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rpora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E2B3144-98FB-DCB8-FE6A-2391BB85883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A81FEF5-49B2-BC43-CE71-7585B6ABBAB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36538"/>
            <a:ext cx="6119813" cy="539750"/>
          </a:xfrm>
          <a:prstGeom prst="rect">
            <a:avLst/>
          </a:prstGeom>
          <a:solidFill>
            <a:srgbClr val="003E66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CE2EF74-1FB6-566A-A4DC-209E4CB3FF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38125"/>
            <a:ext cx="71438" cy="539750"/>
          </a:xfrm>
          <a:prstGeom prst="rect">
            <a:avLst/>
          </a:prstGeom>
          <a:solidFill>
            <a:srgbClr val="006EB6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pic>
        <p:nvPicPr>
          <p:cNvPr id="5" name="Picture 4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E736804D-08EE-BAF5-43E2-F684754079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925" y="4800600"/>
            <a:ext cx="114617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7" y="360000"/>
            <a:ext cx="5400000" cy="3000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nl-NL" dirty="0"/>
              <a:t>Click to edit Master title style</a:t>
            </a:r>
          </a:p>
        </p:txBody>
      </p:sp>
      <p:sp>
        <p:nvSpPr>
          <p:cNvPr id="11" name="Rectangle 3"/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611187" y="1062000"/>
            <a:ext cx="7920000" cy="83099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800">
                <a:solidFill>
                  <a:srgbClr val="003E66"/>
                </a:solidFill>
              </a:defRPr>
            </a:lvl1pPr>
            <a:lvl2pPr>
              <a:buClr>
                <a:srgbClr val="006EB6"/>
              </a:buClr>
              <a:defRPr sz="1600">
                <a:solidFill>
                  <a:srgbClr val="003E66"/>
                </a:solidFill>
              </a:defRPr>
            </a:lvl2pPr>
            <a:lvl3pPr>
              <a:buClr>
                <a:srgbClr val="006EB6"/>
              </a:buClr>
              <a:defRPr sz="1400">
                <a:solidFill>
                  <a:srgbClr val="003E66"/>
                </a:solidFill>
              </a:defRPr>
            </a:lvl3pPr>
            <a:lvl4pPr>
              <a:defRPr>
                <a:solidFill>
                  <a:srgbClr val="898989"/>
                </a:solidFill>
              </a:defRPr>
            </a:lvl4pPr>
            <a:lvl5pPr>
              <a:defRPr>
                <a:solidFill>
                  <a:srgbClr val="898989"/>
                </a:solidFill>
              </a:defRPr>
            </a:lvl5pPr>
          </a:lstStyle>
          <a:p>
            <a:pPr lvl="0"/>
            <a:r>
              <a:rPr lang="en-US" altLang="nl-NL" dirty="0"/>
              <a:t>Click to edit Master text styles</a:t>
            </a:r>
          </a:p>
          <a:p>
            <a:pPr lvl="1"/>
            <a:r>
              <a:rPr lang="en-US" altLang="nl-NL" dirty="0"/>
              <a:t>Second level</a:t>
            </a:r>
          </a:p>
          <a:p>
            <a:pPr lvl="2"/>
            <a:r>
              <a:rPr lang="en-US" altLang="nl-NL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362007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EM &amp; Fixed Mo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AB4FFF8-7654-81B2-A501-CD3FF5A13BC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A19DA68-0307-4527-1F42-8DAECBCE0C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36538"/>
            <a:ext cx="6119813" cy="539750"/>
          </a:xfrm>
          <a:prstGeom prst="rect">
            <a:avLst/>
          </a:prstGeom>
          <a:solidFill>
            <a:srgbClr val="003E66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C60C9D9-3D6A-9E91-AAF7-8E9F6EC4F14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38125"/>
            <a:ext cx="71438" cy="539750"/>
          </a:xfrm>
          <a:prstGeom prst="rect">
            <a:avLst/>
          </a:prstGeom>
          <a:solidFill>
            <a:srgbClr val="89AE57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pic>
        <p:nvPicPr>
          <p:cNvPr id="5" name="Picture 4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79913F5B-BB87-3419-D57D-9453614F6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925" y="4800600"/>
            <a:ext cx="114617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7" y="360000"/>
            <a:ext cx="5400000" cy="3000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nl-NL" dirty="0"/>
              <a:t>Click to edit Master title style</a:t>
            </a:r>
          </a:p>
        </p:txBody>
      </p:sp>
      <p:sp>
        <p:nvSpPr>
          <p:cNvPr id="11" name="Rectangle 3"/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611187" y="1062000"/>
            <a:ext cx="7920000" cy="83099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800">
                <a:solidFill>
                  <a:srgbClr val="003E66"/>
                </a:solidFill>
              </a:defRPr>
            </a:lvl1pPr>
            <a:lvl2pPr>
              <a:buClr>
                <a:srgbClr val="006EB6"/>
              </a:buClr>
              <a:defRPr sz="1600">
                <a:solidFill>
                  <a:srgbClr val="003E66"/>
                </a:solidFill>
              </a:defRPr>
            </a:lvl2pPr>
            <a:lvl3pPr>
              <a:buClr>
                <a:srgbClr val="006EB6"/>
              </a:buClr>
              <a:defRPr sz="1400">
                <a:solidFill>
                  <a:srgbClr val="003E66"/>
                </a:solidFill>
              </a:defRPr>
            </a:lvl3pPr>
            <a:lvl4pPr>
              <a:defRPr>
                <a:solidFill>
                  <a:srgbClr val="898989"/>
                </a:solidFill>
              </a:defRPr>
            </a:lvl4pPr>
            <a:lvl5pPr>
              <a:defRPr>
                <a:solidFill>
                  <a:srgbClr val="898989"/>
                </a:solidFill>
              </a:defRPr>
            </a:lvl5pPr>
          </a:lstStyle>
          <a:p>
            <a:pPr lvl="0"/>
            <a:r>
              <a:rPr lang="en-US" altLang="nl-NL" dirty="0"/>
              <a:t>Click to edit Master text styles</a:t>
            </a:r>
          </a:p>
          <a:p>
            <a:pPr lvl="1"/>
            <a:r>
              <a:rPr lang="en-US" altLang="nl-NL" dirty="0"/>
              <a:t>Second level</a:t>
            </a:r>
          </a:p>
          <a:p>
            <a:pPr lvl="2"/>
            <a:r>
              <a:rPr lang="en-US" altLang="nl-NL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4786811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bile Compu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CB446A7-E5B0-7D01-B7A4-5CD7451C399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44AF645-FE46-C9E1-6C5B-15A43CA139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36538"/>
            <a:ext cx="6119813" cy="539750"/>
          </a:xfrm>
          <a:prstGeom prst="rect">
            <a:avLst/>
          </a:prstGeom>
          <a:solidFill>
            <a:srgbClr val="003E66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570BB8-FCE6-6937-05FF-DA71DAE1D40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38125"/>
            <a:ext cx="71438" cy="539750"/>
          </a:xfrm>
          <a:prstGeom prst="rect">
            <a:avLst/>
          </a:prstGeom>
          <a:solidFill>
            <a:srgbClr val="F1B01E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pic>
        <p:nvPicPr>
          <p:cNvPr id="5" name="Picture 4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8C8F440B-43CA-16BD-D1FC-7989FCE0CC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925" y="4800600"/>
            <a:ext cx="114617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7" y="360000"/>
            <a:ext cx="5400000" cy="3000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nl-NL" dirty="0"/>
              <a:t>Click to edit Master title style</a:t>
            </a:r>
          </a:p>
        </p:txBody>
      </p:sp>
      <p:sp>
        <p:nvSpPr>
          <p:cNvPr id="11" name="Rectangle 3"/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611187" y="1062000"/>
            <a:ext cx="7920000" cy="83099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800">
                <a:solidFill>
                  <a:srgbClr val="003E66"/>
                </a:solidFill>
              </a:defRPr>
            </a:lvl1pPr>
            <a:lvl2pPr>
              <a:buClr>
                <a:srgbClr val="006EB6"/>
              </a:buClr>
              <a:defRPr sz="1600">
                <a:solidFill>
                  <a:srgbClr val="003E66"/>
                </a:solidFill>
              </a:defRPr>
            </a:lvl2pPr>
            <a:lvl3pPr>
              <a:buClr>
                <a:srgbClr val="006EB6"/>
              </a:buClr>
              <a:defRPr sz="1400">
                <a:solidFill>
                  <a:srgbClr val="003E66"/>
                </a:solidFill>
              </a:defRPr>
            </a:lvl3pPr>
            <a:lvl4pPr>
              <a:defRPr>
                <a:solidFill>
                  <a:srgbClr val="898989"/>
                </a:solidFill>
              </a:defRPr>
            </a:lvl4pPr>
            <a:lvl5pPr>
              <a:defRPr>
                <a:solidFill>
                  <a:srgbClr val="898989"/>
                </a:solidFill>
              </a:defRPr>
            </a:lvl5pPr>
          </a:lstStyle>
          <a:p>
            <a:pPr lvl="0"/>
            <a:r>
              <a:rPr lang="en-US" altLang="nl-NL" dirty="0"/>
              <a:t>Click to edit Master text styles</a:t>
            </a:r>
          </a:p>
          <a:p>
            <a:pPr lvl="1"/>
            <a:r>
              <a:rPr lang="en-US" altLang="nl-NL" dirty="0"/>
              <a:t>Second level</a:t>
            </a:r>
          </a:p>
          <a:p>
            <a:pPr lvl="2"/>
            <a:r>
              <a:rPr lang="en-US" altLang="nl-NL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0662812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Handheld Scann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09B5C57-306D-F3FE-0AA6-C91C478C540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7F28894-5089-ECBC-BE89-B33CD204F57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36538"/>
            <a:ext cx="6119813" cy="539750"/>
          </a:xfrm>
          <a:prstGeom prst="rect">
            <a:avLst/>
          </a:prstGeom>
          <a:solidFill>
            <a:srgbClr val="003E66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B117597-AA4D-F28A-8C5C-7EC65B24A12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38125"/>
            <a:ext cx="71438" cy="539750"/>
          </a:xfrm>
          <a:prstGeom prst="rect">
            <a:avLst/>
          </a:prstGeom>
          <a:solidFill>
            <a:srgbClr val="8F579F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pic>
        <p:nvPicPr>
          <p:cNvPr id="5" name="Picture 4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431793A8-C782-CDE7-4B15-2557D0A346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925" y="4800600"/>
            <a:ext cx="114617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7" y="360000"/>
            <a:ext cx="5400000" cy="3000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nl-NL" dirty="0"/>
              <a:t>Click to edit Master title style</a:t>
            </a:r>
          </a:p>
        </p:txBody>
      </p:sp>
      <p:sp>
        <p:nvSpPr>
          <p:cNvPr id="11" name="Rectangle 3"/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611187" y="1062000"/>
            <a:ext cx="7920000" cy="83099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800">
                <a:solidFill>
                  <a:srgbClr val="003E66"/>
                </a:solidFill>
              </a:defRPr>
            </a:lvl1pPr>
            <a:lvl2pPr>
              <a:buClr>
                <a:srgbClr val="006EB6"/>
              </a:buClr>
              <a:defRPr sz="1600">
                <a:solidFill>
                  <a:srgbClr val="003E66"/>
                </a:solidFill>
              </a:defRPr>
            </a:lvl2pPr>
            <a:lvl3pPr>
              <a:buClr>
                <a:srgbClr val="006EB6"/>
              </a:buClr>
              <a:defRPr sz="1400">
                <a:solidFill>
                  <a:srgbClr val="003E66"/>
                </a:solidFill>
              </a:defRPr>
            </a:lvl3pPr>
            <a:lvl4pPr>
              <a:defRPr>
                <a:solidFill>
                  <a:srgbClr val="898989"/>
                </a:solidFill>
              </a:defRPr>
            </a:lvl4pPr>
            <a:lvl5pPr>
              <a:defRPr>
                <a:solidFill>
                  <a:srgbClr val="898989"/>
                </a:solidFill>
              </a:defRPr>
            </a:lvl5pPr>
          </a:lstStyle>
          <a:p>
            <a:pPr lvl="0"/>
            <a:r>
              <a:rPr lang="en-US" altLang="nl-NL" dirty="0"/>
              <a:t>Click to edit Master text styles</a:t>
            </a:r>
          </a:p>
          <a:p>
            <a:pPr lvl="1"/>
            <a:r>
              <a:rPr lang="en-US" altLang="nl-NL" dirty="0"/>
              <a:t>Second level</a:t>
            </a:r>
          </a:p>
          <a:p>
            <a:pPr lvl="2"/>
            <a:r>
              <a:rPr lang="en-US" altLang="nl-NL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7945892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splay Solu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177D14D-2D7E-AF27-78E7-416C544F925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506D0B9-E570-07DF-15FE-2D2AF44F6D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36538"/>
            <a:ext cx="6119813" cy="539750"/>
          </a:xfrm>
          <a:prstGeom prst="rect">
            <a:avLst/>
          </a:prstGeom>
          <a:solidFill>
            <a:srgbClr val="003E66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7288E0F-FD92-9C71-81C0-987D61C3CA4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38125"/>
            <a:ext cx="71438" cy="539750"/>
          </a:xfrm>
          <a:prstGeom prst="rect">
            <a:avLst/>
          </a:prstGeom>
          <a:solidFill>
            <a:srgbClr val="D35917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pic>
        <p:nvPicPr>
          <p:cNvPr id="5" name="Picture 4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74DA4A03-574F-45C8-439F-D8A6C51022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925" y="4800600"/>
            <a:ext cx="114617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7" y="360000"/>
            <a:ext cx="5400000" cy="3000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nl-NL" dirty="0"/>
              <a:t>Click to edit Master title style</a:t>
            </a:r>
          </a:p>
        </p:txBody>
      </p:sp>
      <p:sp>
        <p:nvSpPr>
          <p:cNvPr id="11" name="Rectangle 3"/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611187" y="1062000"/>
            <a:ext cx="7920000" cy="83099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800">
                <a:solidFill>
                  <a:srgbClr val="003E66"/>
                </a:solidFill>
              </a:defRPr>
            </a:lvl1pPr>
            <a:lvl2pPr>
              <a:buClr>
                <a:srgbClr val="006EB6"/>
              </a:buClr>
              <a:defRPr sz="1600">
                <a:solidFill>
                  <a:srgbClr val="003E66"/>
                </a:solidFill>
              </a:defRPr>
            </a:lvl2pPr>
            <a:lvl3pPr>
              <a:buClr>
                <a:srgbClr val="006EB6"/>
              </a:buClr>
              <a:defRPr sz="1400">
                <a:solidFill>
                  <a:srgbClr val="003E66"/>
                </a:solidFill>
              </a:defRPr>
            </a:lvl3pPr>
            <a:lvl4pPr>
              <a:defRPr>
                <a:solidFill>
                  <a:srgbClr val="898989"/>
                </a:solidFill>
              </a:defRPr>
            </a:lvl4pPr>
            <a:lvl5pPr>
              <a:defRPr>
                <a:solidFill>
                  <a:srgbClr val="898989"/>
                </a:solidFill>
              </a:defRPr>
            </a:lvl5pPr>
          </a:lstStyle>
          <a:p>
            <a:pPr lvl="0"/>
            <a:r>
              <a:rPr lang="en-US" altLang="nl-NL" dirty="0"/>
              <a:t>Click to edit Master text styles</a:t>
            </a:r>
          </a:p>
          <a:p>
            <a:pPr lvl="1"/>
            <a:r>
              <a:rPr lang="en-US" altLang="nl-NL" dirty="0"/>
              <a:t>Second level</a:t>
            </a:r>
          </a:p>
          <a:p>
            <a:pPr lvl="2"/>
            <a:r>
              <a:rPr lang="en-US" altLang="nl-NL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1430933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Corpora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A971500-7C64-23EB-3DCC-D76560EBCB4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F5575B4-C49C-96E0-7F53-E8961BF5722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603750"/>
            <a:ext cx="9144000" cy="539750"/>
          </a:xfrm>
          <a:prstGeom prst="rect">
            <a:avLst/>
          </a:prstGeom>
          <a:solidFill>
            <a:srgbClr val="003E66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74B20C-DD62-2297-40F5-B825578810C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603750"/>
            <a:ext cx="71438" cy="539750"/>
          </a:xfrm>
          <a:prstGeom prst="rect">
            <a:avLst/>
          </a:prstGeom>
          <a:solidFill>
            <a:srgbClr val="006EB6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pic>
        <p:nvPicPr>
          <p:cNvPr id="5" name="Picture 5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9F9F4D8B-70E8-2542-3DD1-9E816671AE3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513" y="4803775"/>
            <a:ext cx="11445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7912" y="4723481"/>
            <a:ext cx="6019800" cy="3000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nl-NL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381590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OEM &amp; Fixed Mo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08FE24F8-695C-63D2-2702-1F08B4929F5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D56B51F-AB86-7BE8-D25D-123EBACD2E9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603750"/>
            <a:ext cx="9144000" cy="539750"/>
          </a:xfrm>
          <a:prstGeom prst="rect">
            <a:avLst/>
          </a:prstGeom>
          <a:solidFill>
            <a:srgbClr val="003E66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B392F0-ECEB-1613-63FA-4EA4A011B35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603750"/>
            <a:ext cx="71438" cy="539750"/>
          </a:xfrm>
          <a:prstGeom prst="rect">
            <a:avLst/>
          </a:prstGeom>
          <a:solidFill>
            <a:srgbClr val="89AE57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pic>
        <p:nvPicPr>
          <p:cNvPr id="5" name="Picture 4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877A9868-C78D-C707-C4CC-7E8072EC1D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513" y="4803775"/>
            <a:ext cx="11445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7912" y="4723481"/>
            <a:ext cx="6019800" cy="3000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nl-NL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998365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Mobile Compu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D30979BB-B6EF-7EE6-FA1B-0830CB90F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88DDCF2-C17D-4DD3-CF35-D3A6299636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603750"/>
            <a:ext cx="9144000" cy="539750"/>
          </a:xfrm>
          <a:prstGeom prst="rect">
            <a:avLst/>
          </a:prstGeom>
          <a:solidFill>
            <a:srgbClr val="003E66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4930651-866B-4902-DD6E-EB856B86D47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603750"/>
            <a:ext cx="71438" cy="539750"/>
          </a:xfrm>
          <a:prstGeom prst="rect">
            <a:avLst/>
          </a:prstGeom>
          <a:solidFill>
            <a:srgbClr val="F1B01E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pic>
        <p:nvPicPr>
          <p:cNvPr id="5" name="Picture 4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16AC4000-C087-5FF5-BB77-B0A1CA3BA5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513" y="4803775"/>
            <a:ext cx="11445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7912" y="4723481"/>
            <a:ext cx="6019800" cy="3000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nl-NL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550008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Handheld Scann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F722A43-76BD-CDA4-0614-98DDBD6F86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E5A5454-7EB7-68F2-87F9-FF6E813500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603750"/>
            <a:ext cx="9144000" cy="539750"/>
          </a:xfrm>
          <a:prstGeom prst="rect">
            <a:avLst/>
          </a:prstGeom>
          <a:solidFill>
            <a:srgbClr val="003E66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F3072EB-A29A-B141-E831-7C02DD0159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603750"/>
            <a:ext cx="71438" cy="539750"/>
          </a:xfrm>
          <a:prstGeom prst="rect">
            <a:avLst/>
          </a:prstGeom>
          <a:solidFill>
            <a:srgbClr val="8F579F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pic>
        <p:nvPicPr>
          <p:cNvPr id="5" name="Picture 5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345675B3-666B-5222-9094-4E1D93F879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513" y="4803775"/>
            <a:ext cx="11445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7912" y="4723481"/>
            <a:ext cx="6019800" cy="3000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nl-NL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43195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Display Solu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88FF3D8-35CE-098C-ADD3-2C3FB75436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970C6F3-0F36-1BE4-1C77-E405671E06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603750"/>
            <a:ext cx="9144000" cy="539750"/>
          </a:xfrm>
          <a:prstGeom prst="rect">
            <a:avLst/>
          </a:prstGeom>
          <a:solidFill>
            <a:srgbClr val="003E66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926615-EA98-FBCD-0B87-096A44674D9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603750"/>
            <a:ext cx="71438" cy="539750"/>
          </a:xfrm>
          <a:prstGeom prst="rect">
            <a:avLst/>
          </a:prstGeom>
          <a:solidFill>
            <a:srgbClr val="D35917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pic>
        <p:nvPicPr>
          <p:cNvPr id="5" name="Picture 4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1DDCD628-C452-424B-C2DC-75B07D5E4E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513" y="4803775"/>
            <a:ext cx="11445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7912" y="4723481"/>
            <a:ext cx="6019800" cy="3000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nl-NL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202448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 shot of a computer&#10;&#10;Description automatically generated">
            <a:extLst>
              <a:ext uri="{FF2B5EF4-FFF2-40B4-BE49-F238E27FC236}">
                <a16:creationId xmlns:a16="http://schemas.microsoft.com/office/drawing/2014/main" id="{7E3A4BE1-F12D-CB02-4AF6-4E491DD3CB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1058863"/>
            <a:ext cx="5256212" cy="3000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400" b="1">
                <a:solidFill>
                  <a:srgbClr val="003E66"/>
                </a:solidFill>
              </a:defRPr>
            </a:lvl1pPr>
          </a:lstStyle>
          <a:p>
            <a:pPr lvl="0"/>
            <a:r>
              <a:rPr lang="en-US" altLang="nl-NL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90686982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967540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E06BA938-A97A-B090-C0F1-FD4122E6B8F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NL" altLang="en-NL"/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F7FFAF03-89D4-8D70-8663-A3AC0861B1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360363"/>
            <a:ext cx="6019800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Click to edit Master title style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50E6F90E-1B93-4C37-AA12-F0CBE6FB0F4F}"/>
              </a:ext>
            </a:extLst>
          </p:cNvPr>
          <p:cNvSpPr>
            <a:spLocks noGrp="1" noChangeAspect="1" noChangeArrowheads="1"/>
          </p:cNvSpPr>
          <p:nvPr>
            <p:ph type="body" idx="1"/>
          </p:nvPr>
        </p:nvSpPr>
        <p:spPr bwMode="auto">
          <a:xfrm>
            <a:off x="611188" y="1062038"/>
            <a:ext cx="8305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nl-NL"/>
              <a:t>Click to edit Master text styles</a:t>
            </a:r>
          </a:p>
          <a:p>
            <a:pPr lvl="1"/>
            <a:r>
              <a:rPr lang="en-US" altLang="nl-NL"/>
              <a:t>Second level</a:t>
            </a:r>
          </a:p>
          <a:p>
            <a:pPr lvl="2"/>
            <a:r>
              <a:rPr lang="en-US" altLang="nl-NL"/>
              <a:t>Third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36" r:id="rId1"/>
    <p:sldLayoutId id="2147484737" r:id="rId2"/>
    <p:sldLayoutId id="2147484738" r:id="rId3"/>
    <p:sldLayoutId id="2147484739" r:id="rId4"/>
    <p:sldLayoutId id="2147484740" r:id="rId5"/>
    <p:sldLayoutId id="2147484741" r:id="rId6"/>
    <p:sldLayoutId id="2147484742" r:id="rId7"/>
    <p:sldLayoutId id="2147484743" r:id="rId8"/>
    <p:sldLayoutId id="2147484744" r:id="rId9"/>
    <p:sldLayoutId id="2147484745" r:id="rId10"/>
    <p:sldLayoutId id="2147484746" r:id="rId11"/>
    <p:sldLayoutId id="2147484747" r:id="rId12"/>
    <p:sldLayoutId id="2147484735" r:id="rId13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6EB6"/>
          </a:solidFill>
          <a:latin typeface="Arial" charset="0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6EB6"/>
          </a:solidFill>
          <a:latin typeface="Arial" pitchFamily="34" charset="0"/>
          <a:ea typeface="MS PGothic" pitchFamily="34" charset="-128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6EB6"/>
          </a:solidFill>
          <a:latin typeface="Arial" pitchFamily="34" charset="0"/>
          <a:ea typeface="MS PGothic" pitchFamily="34" charset="-128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6EB6"/>
          </a:solidFill>
          <a:latin typeface="Arial" pitchFamily="34" charset="0"/>
          <a:ea typeface="MS PGothic" pitchFamily="34" charset="-128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6EB6"/>
          </a:solidFill>
          <a:latin typeface="Arial" pitchFamily="34" charset="0"/>
          <a:ea typeface="MS PGothic" pitchFamily="34" charset="-128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rgbClr val="084887"/>
          </a:solidFill>
          <a:latin typeface="Arial" pitchFamily="34" charset="0"/>
          <a:ea typeface="ＭＳ Ｐゴシック" pitchFamily="34" charset="-128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rgbClr val="084887"/>
          </a:solidFill>
          <a:latin typeface="Arial" pitchFamily="34" charset="0"/>
          <a:ea typeface="ＭＳ Ｐゴシック" pitchFamily="34" charset="-128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rgbClr val="084887"/>
          </a:solidFill>
          <a:latin typeface="Arial" pitchFamily="34" charset="0"/>
          <a:ea typeface="ＭＳ Ｐゴシック" pitchFamily="34" charset="-128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rgbClr val="084887"/>
          </a:solidFill>
          <a:latin typeface="Arial" pitchFamily="34" charset="0"/>
          <a:ea typeface="ＭＳ Ｐゴシック" pitchFamily="34" charset="-128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Clr>
          <a:srgbClr val="00528E"/>
        </a:buClr>
        <a:buSzPct val="105000"/>
        <a:buFont typeface="Arial" panose="020B0604020202020204" pitchFamily="34" charset="0"/>
        <a:buChar char="•"/>
        <a:defRPr>
          <a:solidFill>
            <a:srgbClr val="003E66"/>
          </a:solidFill>
          <a:latin typeface="Arial" charset="0"/>
          <a:ea typeface="MS PGothic" pitchFamily="34" charset="-128"/>
          <a:cs typeface="+mn-cs"/>
        </a:defRPr>
      </a:lvl1pPr>
      <a:lvl2pPr marL="542925" indent="-182563" algn="l" rtl="0" eaLnBrk="0" fontAlgn="base" hangingPunct="0">
        <a:spcBef>
          <a:spcPct val="20000"/>
        </a:spcBef>
        <a:spcAft>
          <a:spcPct val="0"/>
        </a:spcAft>
        <a:buClr>
          <a:srgbClr val="00528E"/>
        </a:buClr>
        <a:buSzPct val="105000"/>
        <a:buFont typeface="Arial" panose="020B0604020202020204" pitchFamily="34" charset="0"/>
        <a:buChar char="–"/>
        <a:defRPr sz="1600">
          <a:solidFill>
            <a:srgbClr val="003E66"/>
          </a:solidFill>
          <a:latin typeface="Arial" charset="0"/>
          <a:ea typeface="MS PGothic" pitchFamily="34" charset="-128"/>
          <a:cs typeface="+mn-cs"/>
        </a:defRPr>
      </a:lvl2pPr>
      <a:lvl3pPr marL="895350" indent="-17303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5000"/>
        <a:buChar char="•"/>
        <a:defRPr sz="1400">
          <a:solidFill>
            <a:srgbClr val="003E66"/>
          </a:solidFill>
          <a:latin typeface="Arial" charset="0"/>
          <a:ea typeface="MS PGothic" pitchFamily="34" charset="-128"/>
          <a:cs typeface="+mn-cs"/>
        </a:defRPr>
      </a:lvl3pPr>
      <a:lvl4pPr marL="1258888" indent="-88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Times" panose="02020603050405020304" pitchFamily="18" charset="0"/>
        <a:defRPr sz="2000">
          <a:solidFill>
            <a:srgbClr val="898989"/>
          </a:solidFill>
          <a:latin typeface="Arial" charset="0"/>
          <a:ea typeface="MS PGothic" pitchFamily="34" charset="-128"/>
          <a:cs typeface="+mn-cs"/>
        </a:defRPr>
      </a:lvl4pPr>
      <a:lvl5pPr marL="1527175" indent="-88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defRPr sz="2000">
          <a:solidFill>
            <a:srgbClr val="898989"/>
          </a:solidFill>
          <a:latin typeface="Arial" charset="0"/>
          <a:ea typeface="MS PGothic" pitchFamily="34" charset="-128"/>
          <a:cs typeface="+mn-cs"/>
        </a:defRPr>
      </a:lvl5pPr>
      <a:lvl6pPr marL="1984375" indent="-88900" algn="l" rtl="0" fontAlgn="base">
        <a:spcBef>
          <a:spcPct val="20000"/>
        </a:spcBef>
        <a:spcAft>
          <a:spcPct val="0"/>
        </a:spcAft>
        <a:buClr>
          <a:schemeClr val="bg2"/>
        </a:buClr>
        <a:defRPr sz="2000">
          <a:solidFill>
            <a:schemeClr val="bg2"/>
          </a:solidFill>
          <a:latin typeface="+mn-lt"/>
          <a:ea typeface="+mn-ea"/>
          <a:cs typeface="+mn-cs"/>
        </a:defRPr>
      </a:lvl6pPr>
      <a:lvl7pPr marL="2441575" indent="-88900" algn="l" rtl="0" fontAlgn="base">
        <a:spcBef>
          <a:spcPct val="20000"/>
        </a:spcBef>
        <a:spcAft>
          <a:spcPct val="0"/>
        </a:spcAft>
        <a:buClr>
          <a:schemeClr val="bg2"/>
        </a:buClr>
        <a:defRPr sz="2000">
          <a:solidFill>
            <a:schemeClr val="bg2"/>
          </a:solidFill>
          <a:latin typeface="+mn-lt"/>
          <a:ea typeface="+mn-ea"/>
          <a:cs typeface="+mn-cs"/>
        </a:defRPr>
      </a:lvl7pPr>
      <a:lvl8pPr marL="2898775" indent="-88900" algn="l" rtl="0" fontAlgn="base">
        <a:spcBef>
          <a:spcPct val="20000"/>
        </a:spcBef>
        <a:spcAft>
          <a:spcPct val="0"/>
        </a:spcAft>
        <a:buClr>
          <a:schemeClr val="bg2"/>
        </a:buClr>
        <a:defRPr sz="2000">
          <a:solidFill>
            <a:schemeClr val="bg2"/>
          </a:solidFill>
          <a:latin typeface="+mn-lt"/>
          <a:ea typeface="+mn-ea"/>
          <a:cs typeface="+mn-cs"/>
        </a:defRPr>
      </a:lvl8pPr>
      <a:lvl9pPr marL="3355975" indent="-88900" algn="l" rtl="0" fontAlgn="base">
        <a:spcBef>
          <a:spcPct val="20000"/>
        </a:spcBef>
        <a:spcAft>
          <a:spcPct val="0"/>
        </a:spcAft>
        <a:buClr>
          <a:schemeClr val="bg2"/>
        </a:buClr>
        <a:defRPr sz="20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1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https://ref.gs1.org/ai/" TargetMode="External"/><Relationship Id="rId7" Type="http://schemas.openxmlformats.org/officeDocument/2006/relationships/image" Target="../media/image22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g"/><Relationship Id="rId11" Type="http://schemas.openxmlformats.org/officeDocument/2006/relationships/image" Target="../media/image34.png"/><Relationship Id="rId5" Type="http://schemas.openxmlformats.org/officeDocument/2006/relationships/image" Target="../media/image28.jpg"/><Relationship Id="rId10" Type="http://schemas.openxmlformats.org/officeDocument/2006/relationships/image" Target="../media/image33.jpg"/><Relationship Id="rId4" Type="http://schemas.openxmlformats.org/officeDocument/2006/relationships/image" Target="../media/image27.jp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>
            <a:extLst>
              <a:ext uri="{FF2B5EF4-FFF2-40B4-BE49-F238E27FC236}">
                <a16:creationId xmlns:a16="http://schemas.microsoft.com/office/drawing/2014/main" id="{C5713AED-38C0-36C7-D1CF-AD845C83C5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1008063"/>
            <a:ext cx="5256212" cy="839787"/>
          </a:xfrm>
        </p:spPr>
        <p:txBody>
          <a:bodyPr anchor="t"/>
          <a:lstStyle/>
          <a:p>
            <a:r>
              <a:rPr lang="en-US" altLang="en-NL" sz="2400" dirty="0">
                <a:latin typeface="Arial" panose="020B0604020202020204" pitchFamily="34" charset="0"/>
              </a:rPr>
              <a:t>Introducing the L-22XS - </a:t>
            </a:r>
            <a:br>
              <a:rPr lang="en-US" altLang="en-NL" sz="2400" dirty="0">
                <a:latin typeface="Arial" panose="020B0604020202020204" pitchFamily="34" charset="0"/>
              </a:rPr>
            </a:br>
            <a:r>
              <a:rPr lang="en-US" altLang="en-NL" sz="2400" dirty="0">
                <a:latin typeface="Arial" panose="020B0604020202020204" pitchFamily="34" charset="0"/>
              </a:rPr>
              <a:t>Next-level 2D handheld scanner</a:t>
            </a:r>
            <a:endParaRPr lang="en-NL" altLang="en-NL" sz="2400" dirty="0">
              <a:latin typeface="Arial" panose="020B0604020202020204" pitchFamily="34" charset="0"/>
            </a:endParaRPr>
          </a:p>
        </p:txBody>
      </p:sp>
      <p:pic>
        <p:nvPicPr>
          <p:cNvPr id="2" name="図 6" descr="コンピューターのマウス&#10;&#10;AI 生成コンテンツは誤りを含む可能性があります。">
            <a:extLst>
              <a:ext uri="{FF2B5EF4-FFF2-40B4-BE49-F238E27FC236}">
                <a16:creationId xmlns:a16="http://schemas.microsoft.com/office/drawing/2014/main" id="{8393CA83-8110-45E0-A14A-830FC36CF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557" y="2289128"/>
            <a:ext cx="4002138" cy="25077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7A4E0-C09F-C844-7897-2B4404D54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CA013EF0-0FF1-47CD-8ECF-6C75B72D00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L" dirty="0">
                <a:latin typeface="Arial" panose="020B0604020202020204" pitchFamily="34" charset="0"/>
              </a:rPr>
              <a:t>L-22X upward compatible</a:t>
            </a:r>
            <a:endParaRPr lang="en-NL" altLang="en-NL" dirty="0">
              <a:latin typeface="Arial" panose="020B0604020202020204" pitchFamily="34" charset="0"/>
            </a:endParaRP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03D111D0-7A64-2363-6325-C723FA2A91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6" y="1062000"/>
            <a:ext cx="8053843" cy="430887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/>
              <a:t>The L-22XS features improved performance and upward compatibility, allowing it to be used without any additional configuration.</a:t>
            </a:r>
          </a:p>
        </p:txBody>
      </p:sp>
      <p:sp>
        <p:nvSpPr>
          <p:cNvPr id="4" name="矢印: 五方向 9">
            <a:extLst>
              <a:ext uri="{FF2B5EF4-FFF2-40B4-BE49-F238E27FC236}">
                <a16:creationId xmlns:a16="http://schemas.microsoft.com/office/drawing/2014/main" id="{B33F3CAE-2BE1-5E8F-ACAC-F646E050DC49}"/>
              </a:ext>
            </a:extLst>
          </p:cNvPr>
          <p:cNvSpPr/>
          <p:nvPr/>
        </p:nvSpPr>
        <p:spPr>
          <a:xfrm>
            <a:off x="2878244" y="2040095"/>
            <a:ext cx="3600000" cy="360000"/>
          </a:xfrm>
          <a:prstGeom prst="homePlate">
            <a:avLst/>
          </a:prstGeom>
          <a:solidFill>
            <a:srgbClr val="006E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40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Hardware/software compatibility</a:t>
            </a:r>
            <a:endParaRPr kumimoji="1" lang="ja-JP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矢印: 五方向 10">
            <a:extLst>
              <a:ext uri="{FF2B5EF4-FFF2-40B4-BE49-F238E27FC236}">
                <a16:creationId xmlns:a16="http://schemas.microsoft.com/office/drawing/2014/main" id="{95B65EB4-3AA5-69AD-F462-9B66B163D86A}"/>
              </a:ext>
            </a:extLst>
          </p:cNvPr>
          <p:cNvSpPr/>
          <p:nvPr/>
        </p:nvSpPr>
        <p:spPr>
          <a:xfrm>
            <a:off x="2878244" y="2629851"/>
            <a:ext cx="3600000" cy="360000"/>
          </a:xfrm>
          <a:prstGeom prst="homePlate">
            <a:avLst/>
          </a:prstGeom>
          <a:solidFill>
            <a:srgbClr val="006E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Comprehensive quality improvements</a:t>
            </a:r>
            <a:endParaRPr kumimoji="0" lang="ja-JP" altLang="ja-JP" sz="18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矢印: 五方向 11">
            <a:extLst>
              <a:ext uri="{FF2B5EF4-FFF2-40B4-BE49-F238E27FC236}">
                <a16:creationId xmlns:a16="http://schemas.microsoft.com/office/drawing/2014/main" id="{7F72AE2F-6042-4A14-59A3-59FA019AFE5E}"/>
              </a:ext>
            </a:extLst>
          </p:cNvPr>
          <p:cNvSpPr/>
          <p:nvPr/>
        </p:nvSpPr>
        <p:spPr>
          <a:xfrm>
            <a:off x="2878244" y="3202848"/>
            <a:ext cx="3600000" cy="360000"/>
          </a:xfrm>
          <a:prstGeom prst="homePlate">
            <a:avLst/>
          </a:prstGeom>
          <a:solidFill>
            <a:srgbClr val="006E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Redesigned for best-in-class performance</a:t>
            </a:r>
            <a:r>
              <a:rPr kumimoji="0" lang="ja-JP" altLang="ja-JP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矢印: 五方向 13">
            <a:extLst>
              <a:ext uri="{FF2B5EF4-FFF2-40B4-BE49-F238E27FC236}">
                <a16:creationId xmlns:a16="http://schemas.microsoft.com/office/drawing/2014/main" id="{5DE73A22-3DE3-21F3-D7A5-E7352CB676EB}"/>
              </a:ext>
            </a:extLst>
          </p:cNvPr>
          <p:cNvSpPr/>
          <p:nvPr/>
        </p:nvSpPr>
        <p:spPr>
          <a:xfrm>
            <a:off x="2878244" y="3775845"/>
            <a:ext cx="3600000" cy="360000"/>
          </a:xfrm>
          <a:prstGeom prst="homePlate">
            <a:avLst/>
          </a:prstGeom>
          <a:solidFill>
            <a:srgbClr val="006E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Equipped with long-life </a:t>
            </a:r>
            <a:r>
              <a:rPr lang="en-US" altLang="ja-JP" sz="1400" dirty="0">
                <a:solidFill>
                  <a:schemeClr val="bg1"/>
                </a:solidFill>
                <a:latin typeface="Arial" panose="020B0604020202020204" pitchFamily="34" charset="0"/>
                <a:ea typeface="inherit"/>
                <a:cs typeface="Arial" panose="020B0604020202020204" pitchFamily="34" charset="0"/>
              </a:rPr>
              <a:t>components</a:t>
            </a:r>
            <a:endParaRPr kumimoji="0" lang="ja-JP" altLang="ja-JP" sz="1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E22B80C-7BD2-C1D3-19A8-6FFE589B2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151" y="3905012"/>
            <a:ext cx="84284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b="1" kern="0" dirty="0"/>
              <a:t>L-22X</a:t>
            </a:r>
            <a:br>
              <a:rPr lang="en-US" kern="0" dirty="0"/>
            </a:br>
            <a:r>
              <a:rPr lang="en-US" sz="1200" kern="0" dirty="0"/>
              <a:t>From 2017</a:t>
            </a:r>
            <a:endParaRPr lang="en-NL" altLang="en-NL" kern="0" dirty="0">
              <a:latin typeface="Arial" panose="020B060402020202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4106361-E6AE-A995-A139-228EC8F5E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4559" y="3850667"/>
            <a:ext cx="84284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b="1" kern="0" dirty="0"/>
              <a:t>L-22XS</a:t>
            </a:r>
            <a:br>
              <a:rPr lang="en-US" kern="0" dirty="0"/>
            </a:br>
            <a:r>
              <a:rPr lang="en-US" sz="1200" kern="0" dirty="0"/>
              <a:t>From 2026</a:t>
            </a:r>
            <a:endParaRPr lang="en-NL" altLang="en-NL" kern="0" dirty="0"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B67997-E4DA-234B-330B-46716636D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828" y="1961811"/>
            <a:ext cx="1688803" cy="16888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3442E2-D79A-A522-F817-D1DD37DF9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8083" y="1961811"/>
            <a:ext cx="1688803" cy="168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6436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69761-E5B6-C87A-0454-07958408E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33" descr="黒い背景と白い文字の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C894D844-7E7F-982F-3EBD-7BC4402D5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5364" y="747588"/>
            <a:ext cx="4864432" cy="3648324"/>
          </a:xfrm>
          <a:prstGeom prst="rect">
            <a:avLst/>
          </a:prstGeom>
        </p:spPr>
      </p:pic>
      <p:sp>
        <p:nvSpPr>
          <p:cNvPr id="19458" name="Title 3">
            <a:extLst>
              <a:ext uri="{FF2B5EF4-FFF2-40B4-BE49-F238E27FC236}">
                <a16:creationId xmlns:a16="http://schemas.microsoft.com/office/drawing/2014/main" id="{B182555D-1F09-079B-FA9F-AC4692B913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L" dirty="0">
                <a:latin typeface="Arial" panose="020B0604020202020204" pitchFamily="34" charset="0"/>
              </a:rPr>
              <a:t>The all-new imager engine</a:t>
            </a:r>
            <a:endParaRPr lang="en-NL" altLang="en-NL" dirty="0">
              <a:latin typeface="Arial" panose="020B0604020202020204" pitchFamily="34" charset="0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CCCAA6F-B770-AAA1-4401-CB535225B1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18846" y="1124331"/>
            <a:ext cx="2176010" cy="184666"/>
          </a:xfrm>
        </p:spPr>
        <p:txBody>
          <a:bodyPr/>
          <a:lstStyle/>
          <a:p>
            <a:r>
              <a:rPr lang="en-US" sz="1200" b="1" dirty="0"/>
              <a:t>120% Aiming brightness</a:t>
            </a:r>
            <a:endParaRPr lang="en-NL" altLang="en-NL" sz="1200" b="1" dirty="0">
              <a:latin typeface="Arial" panose="020B0604020202020204" pitchFamily="34" charset="0"/>
            </a:endParaRPr>
          </a:p>
        </p:txBody>
      </p:sp>
      <p:sp>
        <p:nvSpPr>
          <p:cNvPr id="27" name="フリーフォーム: 図形 6">
            <a:extLst>
              <a:ext uri="{FF2B5EF4-FFF2-40B4-BE49-F238E27FC236}">
                <a16:creationId xmlns:a16="http://schemas.microsoft.com/office/drawing/2014/main" id="{00C46963-092C-94D2-05EA-DF0FEA0D660C}"/>
              </a:ext>
            </a:extLst>
          </p:cNvPr>
          <p:cNvSpPr/>
          <p:nvPr/>
        </p:nvSpPr>
        <p:spPr>
          <a:xfrm>
            <a:off x="1435548" y="2384308"/>
            <a:ext cx="1559308" cy="1218278"/>
          </a:xfrm>
          <a:custGeom>
            <a:avLst/>
            <a:gdLst>
              <a:gd name="connsiteX0" fmla="*/ 3750906 w 3750906"/>
              <a:gd name="connsiteY0" fmla="*/ 979714 h 979714"/>
              <a:gd name="connsiteX1" fmla="*/ 1968760 w 3750906"/>
              <a:gd name="connsiteY1" fmla="*/ 671804 h 979714"/>
              <a:gd name="connsiteX2" fmla="*/ 0 w 3750906"/>
              <a:gd name="connsiteY2" fmla="*/ 0 h 979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50906" h="979714">
                <a:moveTo>
                  <a:pt x="3750906" y="979714"/>
                </a:moveTo>
                <a:cubicBezTo>
                  <a:pt x="3172408" y="907402"/>
                  <a:pt x="2593911" y="835090"/>
                  <a:pt x="1968760" y="671804"/>
                </a:cubicBezTo>
                <a:cubicBezTo>
                  <a:pt x="1343609" y="508518"/>
                  <a:pt x="671804" y="254259"/>
                  <a:pt x="0" y="0"/>
                </a:cubicBezTo>
              </a:path>
            </a:pathLst>
          </a:custGeom>
          <a:noFill/>
          <a:ln w="6350">
            <a:solidFill>
              <a:srgbClr val="D35917"/>
            </a:solidFill>
            <a:prstDash val="sysDash"/>
            <a:head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フリーフォーム: 図形 13">
            <a:extLst>
              <a:ext uri="{FF2B5EF4-FFF2-40B4-BE49-F238E27FC236}">
                <a16:creationId xmlns:a16="http://schemas.microsoft.com/office/drawing/2014/main" id="{80C70C4E-1903-1CDA-E52C-92D24B964382}"/>
              </a:ext>
            </a:extLst>
          </p:cNvPr>
          <p:cNvSpPr/>
          <p:nvPr/>
        </p:nvSpPr>
        <p:spPr>
          <a:xfrm>
            <a:off x="4729246" y="1760024"/>
            <a:ext cx="715851" cy="1863322"/>
          </a:xfrm>
          <a:custGeom>
            <a:avLst/>
            <a:gdLst>
              <a:gd name="connsiteX0" fmla="*/ 711200 w 711200"/>
              <a:gd name="connsiteY0" fmla="*/ 774700 h 774700"/>
              <a:gd name="connsiteX1" fmla="*/ 609600 w 711200"/>
              <a:gd name="connsiteY1" fmla="*/ 711200 h 774700"/>
              <a:gd name="connsiteX2" fmla="*/ 190500 w 711200"/>
              <a:gd name="connsiteY2" fmla="*/ 419100 h 774700"/>
              <a:gd name="connsiteX3" fmla="*/ 0 w 711200"/>
              <a:gd name="connsiteY3" fmla="*/ 0 h 77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200" h="774700">
                <a:moveTo>
                  <a:pt x="711200" y="774700"/>
                </a:moveTo>
                <a:cubicBezTo>
                  <a:pt x="703791" y="772583"/>
                  <a:pt x="609600" y="711200"/>
                  <a:pt x="609600" y="711200"/>
                </a:cubicBezTo>
                <a:cubicBezTo>
                  <a:pt x="522817" y="651933"/>
                  <a:pt x="292100" y="537633"/>
                  <a:pt x="190500" y="419100"/>
                </a:cubicBezTo>
                <a:cubicBezTo>
                  <a:pt x="88900" y="300567"/>
                  <a:pt x="44450" y="150283"/>
                  <a:pt x="0" y="0"/>
                </a:cubicBezTo>
              </a:path>
            </a:pathLst>
          </a:custGeom>
          <a:noFill/>
          <a:ln w="6350">
            <a:solidFill>
              <a:srgbClr val="D35917"/>
            </a:solidFill>
            <a:prstDash val="sysDash"/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フリーフォーム: 図形 20">
            <a:extLst>
              <a:ext uri="{FF2B5EF4-FFF2-40B4-BE49-F238E27FC236}">
                <a16:creationId xmlns:a16="http://schemas.microsoft.com/office/drawing/2014/main" id="{8C2DAA21-0FD0-BB51-D5AA-733E5E99ACE5}"/>
              </a:ext>
            </a:extLst>
          </p:cNvPr>
          <p:cNvSpPr/>
          <p:nvPr/>
        </p:nvSpPr>
        <p:spPr>
          <a:xfrm rot="4215601">
            <a:off x="5128570" y="1200265"/>
            <a:ext cx="911601" cy="1160957"/>
          </a:xfrm>
          <a:custGeom>
            <a:avLst/>
            <a:gdLst>
              <a:gd name="connsiteX0" fmla="*/ 1474237 w 1474237"/>
              <a:gd name="connsiteY0" fmla="*/ 0 h 2920482"/>
              <a:gd name="connsiteX1" fmla="*/ 345233 w 1474237"/>
              <a:gd name="connsiteY1" fmla="*/ 1595535 h 2920482"/>
              <a:gd name="connsiteX2" fmla="*/ 0 w 1474237"/>
              <a:gd name="connsiteY2" fmla="*/ 2920482 h 2920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74237" h="2920482">
                <a:moveTo>
                  <a:pt x="1474237" y="0"/>
                </a:moveTo>
                <a:cubicBezTo>
                  <a:pt x="1032588" y="554394"/>
                  <a:pt x="590939" y="1108788"/>
                  <a:pt x="345233" y="1595535"/>
                </a:cubicBezTo>
                <a:cubicBezTo>
                  <a:pt x="99527" y="2082282"/>
                  <a:pt x="49763" y="2501382"/>
                  <a:pt x="0" y="2920482"/>
                </a:cubicBezTo>
              </a:path>
            </a:pathLst>
          </a:custGeom>
          <a:noFill/>
          <a:ln w="6350">
            <a:solidFill>
              <a:srgbClr val="D35917"/>
            </a:solidFill>
            <a:prstDash val="sysDash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89F4EA0A-7E20-6473-0CEA-E1726702D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807" y="1344349"/>
            <a:ext cx="170853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/>
              <a:t>A new LED combined with an optimized lens design improves luminous efficiency while maintaining the sharp aiming outline of the current model.</a:t>
            </a:r>
            <a:endParaRPr lang="en-US" sz="1100" kern="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00B0878-F119-6503-D7C0-B1E004FE568C}"/>
              </a:ext>
            </a:extLst>
          </p:cNvPr>
          <p:cNvGrpSpPr/>
          <p:nvPr/>
        </p:nvGrpSpPr>
        <p:grpSpPr>
          <a:xfrm>
            <a:off x="5960105" y="2119679"/>
            <a:ext cx="3671069" cy="870876"/>
            <a:chOff x="4045536" y="1591055"/>
            <a:chExt cx="3671069" cy="870876"/>
          </a:xfrm>
        </p:grpSpPr>
        <p:sp>
          <p:nvSpPr>
            <p:cNvPr id="51" name="Content Placeholder 2">
              <a:extLst>
                <a:ext uri="{FF2B5EF4-FFF2-40B4-BE49-F238E27FC236}">
                  <a16:creationId xmlns:a16="http://schemas.microsoft.com/office/drawing/2014/main" id="{AA0765B9-CE76-5BFF-231E-4F9468A9BD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5536" y="1591055"/>
              <a:ext cx="367106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marL="180975" indent="-18097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28E"/>
                </a:buClr>
                <a:buSzPct val="105000"/>
                <a:buFont typeface="Arial" panose="020B0604020202020204" pitchFamily="34" charset="0"/>
                <a:buChar char="•"/>
                <a:defRPr sz="1800">
                  <a:solidFill>
                    <a:srgbClr val="003E66"/>
                  </a:solidFill>
                  <a:latin typeface="Arial" charset="0"/>
                  <a:ea typeface="MS PGothic" pitchFamily="34" charset="-128"/>
                  <a:cs typeface="+mn-cs"/>
                </a:defRPr>
              </a:lvl1pPr>
              <a:lvl2pPr marL="542925" indent="-182563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6EB6"/>
                </a:buClr>
                <a:buSzPct val="105000"/>
                <a:buFont typeface="Arial" panose="020B0604020202020204" pitchFamily="34" charset="0"/>
                <a:buChar char="–"/>
                <a:defRPr sz="1600">
                  <a:solidFill>
                    <a:srgbClr val="003E66"/>
                  </a:solidFill>
                  <a:latin typeface="Arial" charset="0"/>
                  <a:ea typeface="MS PGothic" pitchFamily="34" charset="-128"/>
                  <a:cs typeface="+mn-cs"/>
                </a:defRPr>
              </a:lvl2pPr>
              <a:lvl3pPr marL="895350" indent="-17303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6EB6"/>
                </a:buClr>
                <a:buSzPct val="105000"/>
                <a:buChar char="•"/>
                <a:defRPr sz="1400">
                  <a:solidFill>
                    <a:srgbClr val="003E66"/>
                  </a:solidFill>
                  <a:latin typeface="Arial" charset="0"/>
                  <a:ea typeface="MS PGothic" pitchFamily="34" charset="-128"/>
                  <a:cs typeface="+mn-cs"/>
                </a:defRPr>
              </a:lvl3pPr>
              <a:lvl4pPr marL="1258888" indent="-88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Times" panose="02020603050405020304" pitchFamily="18" charset="0"/>
                <a:defRPr sz="2000">
                  <a:solidFill>
                    <a:srgbClr val="898989"/>
                  </a:solidFill>
                  <a:latin typeface="Arial" charset="0"/>
                  <a:ea typeface="MS PGothic" pitchFamily="34" charset="-128"/>
                  <a:cs typeface="+mn-cs"/>
                </a:defRPr>
              </a:lvl4pPr>
              <a:lvl5pPr marL="1527175" indent="-88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rgbClr val="898989"/>
                  </a:solidFill>
                  <a:latin typeface="Arial" charset="0"/>
                  <a:ea typeface="MS PGothic" pitchFamily="34" charset="-128"/>
                  <a:cs typeface="+mn-cs"/>
                </a:defRPr>
              </a:lvl5pPr>
              <a:lvl6pPr marL="19843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6pPr>
              <a:lvl7pPr marL="24415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7pPr>
              <a:lvl8pPr marL="28987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8pPr>
              <a:lvl9pPr marL="33559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b="1" kern="0" dirty="0"/>
                <a:t>120fps High-speed CMOS sensor</a:t>
              </a:r>
              <a:endParaRPr lang="en-NL" altLang="en-NL" sz="1200" b="1" kern="0" dirty="0">
                <a:latin typeface="Arial" panose="020B0604020202020204" pitchFamily="34" charset="0"/>
              </a:endParaRPr>
            </a:p>
          </p:txBody>
        </p:sp>
        <p:sp>
          <p:nvSpPr>
            <p:cNvPr id="52" name="Content Placeholder 2">
              <a:extLst>
                <a:ext uri="{FF2B5EF4-FFF2-40B4-BE49-F238E27FC236}">
                  <a16:creationId xmlns:a16="http://schemas.microsoft.com/office/drawing/2014/main" id="{C72AB295-252A-2D35-8729-BFF76BA7A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1228" y="1784823"/>
              <a:ext cx="2518801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marL="180975" indent="-18097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28E"/>
                </a:buClr>
                <a:buSzPct val="105000"/>
                <a:buFont typeface="Arial" panose="020B0604020202020204" pitchFamily="34" charset="0"/>
                <a:buChar char="•"/>
                <a:defRPr sz="1800">
                  <a:solidFill>
                    <a:srgbClr val="003E66"/>
                  </a:solidFill>
                  <a:latin typeface="Arial" charset="0"/>
                  <a:ea typeface="MS PGothic" pitchFamily="34" charset="-128"/>
                  <a:cs typeface="+mn-cs"/>
                </a:defRPr>
              </a:lvl1pPr>
              <a:lvl2pPr marL="542925" indent="-182563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6EB6"/>
                </a:buClr>
                <a:buSzPct val="105000"/>
                <a:buFont typeface="Arial" panose="020B0604020202020204" pitchFamily="34" charset="0"/>
                <a:buChar char="–"/>
                <a:defRPr sz="1600">
                  <a:solidFill>
                    <a:srgbClr val="003E66"/>
                  </a:solidFill>
                  <a:latin typeface="Arial" charset="0"/>
                  <a:ea typeface="MS PGothic" pitchFamily="34" charset="-128"/>
                  <a:cs typeface="+mn-cs"/>
                </a:defRPr>
              </a:lvl2pPr>
              <a:lvl3pPr marL="895350" indent="-17303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6EB6"/>
                </a:buClr>
                <a:buSzPct val="105000"/>
                <a:buChar char="•"/>
                <a:defRPr sz="1400">
                  <a:solidFill>
                    <a:srgbClr val="003E66"/>
                  </a:solidFill>
                  <a:latin typeface="Arial" charset="0"/>
                  <a:ea typeface="MS PGothic" pitchFamily="34" charset="-128"/>
                  <a:cs typeface="+mn-cs"/>
                </a:defRPr>
              </a:lvl3pPr>
              <a:lvl4pPr marL="1258888" indent="-88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Times" panose="02020603050405020304" pitchFamily="18" charset="0"/>
                <a:defRPr sz="2000">
                  <a:solidFill>
                    <a:srgbClr val="898989"/>
                  </a:solidFill>
                  <a:latin typeface="Arial" charset="0"/>
                  <a:ea typeface="MS PGothic" pitchFamily="34" charset="-128"/>
                  <a:cs typeface="+mn-cs"/>
                </a:defRPr>
              </a:lvl4pPr>
              <a:lvl5pPr marL="1527175" indent="-88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rgbClr val="898989"/>
                  </a:solidFill>
                  <a:latin typeface="Arial" charset="0"/>
                  <a:ea typeface="MS PGothic" pitchFamily="34" charset="-128"/>
                  <a:cs typeface="+mn-cs"/>
                </a:defRPr>
              </a:lvl5pPr>
              <a:lvl6pPr marL="19843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6pPr>
              <a:lvl7pPr marL="24415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7pPr>
              <a:lvl8pPr marL="28987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8pPr>
              <a:lvl9pPr marL="33559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/>
                <a:t>The frame rate of the global shutter CMOS sensor has been increased from 100 fps to 120 fps for faster image capture.</a:t>
              </a:r>
              <a:endParaRPr lang="en-US" sz="1100" kern="0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46C8369-4E16-D769-CF3C-CF9462563636}"/>
              </a:ext>
            </a:extLst>
          </p:cNvPr>
          <p:cNvGrpSpPr/>
          <p:nvPr/>
        </p:nvGrpSpPr>
        <p:grpSpPr>
          <a:xfrm>
            <a:off x="4956649" y="3658009"/>
            <a:ext cx="2962044" cy="905699"/>
            <a:chOff x="4230929" y="2607686"/>
            <a:chExt cx="4867113" cy="905699"/>
          </a:xfrm>
        </p:grpSpPr>
        <p:sp>
          <p:nvSpPr>
            <p:cNvPr id="53" name="Content Placeholder 2">
              <a:extLst>
                <a:ext uri="{FF2B5EF4-FFF2-40B4-BE49-F238E27FC236}">
                  <a16:creationId xmlns:a16="http://schemas.microsoft.com/office/drawing/2014/main" id="{EA152DE4-47D5-2C0A-1F67-613897BD01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0929" y="2607686"/>
              <a:ext cx="456821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marL="180975" indent="-18097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28E"/>
                </a:buClr>
                <a:buSzPct val="105000"/>
                <a:buFont typeface="Arial" panose="020B0604020202020204" pitchFamily="34" charset="0"/>
                <a:buChar char="•"/>
                <a:defRPr sz="1800">
                  <a:solidFill>
                    <a:srgbClr val="003E66"/>
                  </a:solidFill>
                  <a:latin typeface="Arial" charset="0"/>
                  <a:ea typeface="MS PGothic" pitchFamily="34" charset="-128"/>
                  <a:cs typeface="+mn-cs"/>
                </a:defRPr>
              </a:lvl1pPr>
              <a:lvl2pPr marL="542925" indent="-182563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6EB6"/>
                </a:buClr>
                <a:buSzPct val="105000"/>
                <a:buFont typeface="Arial" panose="020B0604020202020204" pitchFamily="34" charset="0"/>
                <a:buChar char="–"/>
                <a:defRPr sz="1600">
                  <a:solidFill>
                    <a:srgbClr val="003E66"/>
                  </a:solidFill>
                  <a:latin typeface="Arial" charset="0"/>
                  <a:ea typeface="MS PGothic" pitchFamily="34" charset="-128"/>
                  <a:cs typeface="+mn-cs"/>
                </a:defRPr>
              </a:lvl2pPr>
              <a:lvl3pPr marL="895350" indent="-17303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6EB6"/>
                </a:buClr>
                <a:buSzPct val="105000"/>
                <a:buChar char="•"/>
                <a:defRPr sz="1400">
                  <a:solidFill>
                    <a:srgbClr val="003E66"/>
                  </a:solidFill>
                  <a:latin typeface="Arial" charset="0"/>
                  <a:ea typeface="MS PGothic" pitchFamily="34" charset="-128"/>
                  <a:cs typeface="+mn-cs"/>
                </a:defRPr>
              </a:lvl3pPr>
              <a:lvl4pPr marL="1258888" indent="-88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Times" panose="02020603050405020304" pitchFamily="18" charset="0"/>
                <a:defRPr sz="2000">
                  <a:solidFill>
                    <a:srgbClr val="898989"/>
                  </a:solidFill>
                  <a:latin typeface="Arial" charset="0"/>
                  <a:ea typeface="MS PGothic" pitchFamily="34" charset="-128"/>
                  <a:cs typeface="+mn-cs"/>
                </a:defRPr>
              </a:lvl4pPr>
              <a:lvl5pPr marL="1527175" indent="-88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rgbClr val="898989"/>
                  </a:solidFill>
                  <a:latin typeface="Arial" charset="0"/>
                  <a:ea typeface="MS PGothic" pitchFamily="34" charset="-128"/>
                  <a:cs typeface="+mn-cs"/>
                </a:defRPr>
              </a:lvl5pPr>
              <a:lvl6pPr marL="19843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6pPr>
              <a:lvl7pPr marL="24415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7pPr>
              <a:lvl8pPr marL="28987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8pPr>
              <a:lvl9pPr marL="33559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b="1" kern="0" dirty="0"/>
                <a:t>Improved imaging lens design (same optical specification)</a:t>
              </a:r>
              <a:endParaRPr lang="en-NL" altLang="en-NL" sz="1200" b="1" kern="0" dirty="0">
                <a:latin typeface="Arial" panose="020B0604020202020204" pitchFamily="34" charset="0"/>
              </a:endParaRPr>
            </a:p>
          </p:txBody>
        </p:sp>
        <p:sp>
          <p:nvSpPr>
            <p:cNvPr id="54" name="Content Placeholder 2">
              <a:extLst>
                <a:ext uri="{FF2B5EF4-FFF2-40B4-BE49-F238E27FC236}">
                  <a16:creationId xmlns:a16="http://schemas.microsoft.com/office/drawing/2014/main" id="{C371821A-C1BC-0FCB-1BFA-3C66F4BCDE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9825" y="3005554"/>
              <a:ext cx="4568217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marL="180975" indent="-18097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28E"/>
                </a:buClr>
                <a:buSzPct val="105000"/>
                <a:buFont typeface="Arial" panose="020B0604020202020204" pitchFamily="34" charset="0"/>
                <a:buChar char="•"/>
                <a:defRPr sz="1800">
                  <a:solidFill>
                    <a:srgbClr val="003E66"/>
                  </a:solidFill>
                  <a:latin typeface="Arial" charset="0"/>
                  <a:ea typeface="MS PGothic" pitchFamily="34" charset="-128"/>
                  <a:cs typeface="+mn-cs"/>
                </a:defRPr>
              </a:lvl1pPr>
              <a:lvl2pPr marL="542925" indent="-182563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6EB6"/>
                </a:buClr>
                <a:buSzPct val="105000"/>
                <a:buFont typeface="Arial" panose="020B0604020202020204" pitchFamily="34" charset="0"/>
                <a:buChar char="–"/>
                <a:defRPr sz="1600">
                  <a:solidFill>
                    <a:srgbClr val="003E66"/>
                  </a:solidFill>
                  <a:latin typeface="Arial" charset="0"/>
                  <a:ea typeface="MS PGothic" pitchFamily="34" charset="-128"/>
                  <a:cs typeface="+mn-cs"/>
                </a:defRPr>
              </a:lvl2pPr>
              <a:lvl3pPr marL="895350" indent="-17303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6EB6"/>
                </a:buClr>
                <a:buSzPct val="105000"/>
                <a:buChar char="•"/>
                <a:defRPr sz="1400">
                  <a:solidFill>
                    <a:srgbClr val="003E66"/>
                  </a:solidFill>
                  <a:latin typeface="Arial" charset="0"/>
                  <a:ea typeface="MS PGothic" pitchFamily="34" charset="-128"/>
                  <a:cs typeface="+mn-cs"/>
                </a:defRPr>
              </a:lvl3pPr>
              <a:lvl4pPr marL="1258888" indent="-88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Times" panose="02020603050405020304" pitchFamily="18" charset="0"/>
                <a:defRPr sz="2000">
                  <a:solidFill>
                    <a:srgbClr val="898989"/>
                  </a:solidFill>
                  <a:latin typeface="Arial" charset="0"/>
                  <a:ea typeface="MS PGothic" pitchFamily="34" charset="-128"/>
                  <a:cs typeface="+mn-cs"/>
                </a:defRPr>
              </a:lvl4pPr>
              <a:lvl5pPr marL="1527175" indent="-88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rgbClr val="898989"/>
                  </a:solidFill>
                  <a:latin typeface="Arial" charset="0"/>
                  <a:ea typeface="MS PGothic" pitchFamily="34" charset="-128"/>
                  <a:cs typeface="+mn-cs"/>
                </a:defRPr>
              </a:lvl5pPr>
              <a:lvl6pPr marL="19843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6pPr>
              <a:lvl7pPr marL="24415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7pPr>
              <a:lvl8pPr marL="28987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8pPr>
              <a:lvl9pPr marL="33559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/>
                <a:t>Optimized lens design improves far-field scanning range and enhances near-field 2D minimum resolution.</a:t>
              </a:r>
              <a:endParaRPr lang="en-US" sz="1100" kern="0" dirty="0"/>
            </a:p>
          </p:txBody>
        </p:sp>
      </p:grp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75561213-0030-CF6A-4A74-A3FB6947F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60" y="3814823"/>
            <a:ext cx="30289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kern="0" dirty="0"/>
              <a:t>180 to 500% more efficient LED illumination</a:t>
            </a:r>
            <a:endParaRPr lang="en-NL" altLang="en-NL" sz="1200" b="1" kern="0" dirty="0">
              <a:latin typeface="Arial" panose="020B0604020202020204" pitchFamily="34" charset="0"/>
            </a:endParaRP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A9BB5B1F-39EA-6C9D-2224-A1E5B45C1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5" y="4208452"/>
            <a:ext cx="2409007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/>
              <a:t>A new lens design combined with NICHIA’s high-grade LED improves luminous efficiency by 180% to 500%, depending on the reading distance.</a:t>
            </a:r>
            <a:endParaRPr lang="en-US" sz="1100" kern="0" dirty="0"/>
          </a:p>
        </p:txBody>
      </p: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FAA2D3A3-8DBB-3725-0288-375BF834DEE8}"/>
              </a:ext>
            </a:extLst>
          </p:cNvPr>
          <p:cNvSpPr/>
          <p:nvPr/>
        </p:nvSpPr>
        <p:spPr>
          <a:xfrm flipH="1">
            <a:off x="2716107" y="3931040"/>
            <a:ext cx="571650" cy="677109"/>
          </a:xfrm>
          <a:custGeom>
            <a:avLst/>
            <a:gdLst>
              <a:gd name="connsiteX0" fmla="*/ 711200 w 711200"/>
              <a:gd name="connsiteY0" fmla="*/ 774700 h 774700"/>
              <a:gd name="connsiteX1" fmla="*/ 609600 w 711200"/>
              <a:gd name="connsiteY1" fmla="*/ 711200 h 774700"/>
              <a:gd name="connsiteX2" fmla="*/ 190500 w 711200"/>
              <a:gd name="connsiteY2" fmla="*/ 419100 h 774700"/>
              <a:gd name="connsiteX3" fmla="*/ 0 w 711200"/>
              <a:gd name="connsiteY3" fmla="*/ 0 h 77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200" h="774700">
                <a:moveTo>
                  <a:pt x="711200" y="774700"/>
                </a:moveTo>
                <a:cubicBezTo>
                  <a:pt x="703791" y="772583"/>
                  <a:pt x="609600" y="711200"/>
                  <a:pt x="609600" y="711200"/>
                </a:cubicBezTo>
                <a:cubicBezTo>
                  <a:pt x="522817" y="651933"/>
                  <a:pt x="292100" y="537633"/>
                  <a:pt x="190500" y="419100"/>
                </a:cubicBezTo>
                <a:cubicBezTo>
                  <a:pt x="88900" y="300567"/>
                  <a:pt x="44450" y="150283"/>
                  <a:pt x="0" y="0"/>
                </a:cubicBezTo>
              </a:path>
            </a:pathLst>
          </a:custGeom>
          <a:noFill/>
          <a:ln w="6350">
            <a:solidFill>
              <a:srgbClr val="D35917"/>
            </a:solidFill>
            <a:prstDash val="sysDash"/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94258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20F35-1D06-3743-800F-BDDE246D5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>
            <a:extLst>
              <a:ext uri="{FF2B5EF4-FFF2-40B4-BE49-F238E27FC236}">
                <a16:creationId xmlns:a16="http://schemas.microsoft.com/office/drawing/2014/main" id="{F84AE1D9-463B-7C2F-6EA4-8961BF3A19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L" dirty="0">
                <a:latin typeface="Arial" panose="020B0604020202020204" pitchFamily="34" charset="0"/>
              </a:rPr>
              <a:t>The all-new imager engine</a:t>
            </a:r>
            <a:endParaRPr lang="en-NL" altLang="en-NL" dirty="0">
              <a:latin typeface="Arial" panose="020B0604020202020204" pitchFamily="34" charset="0"/>
            </a:endParaRPr>
          </a:p>
        </p:txBody>
      </p:sp>
      <p:sp>
        <p:nvSpPr>
          <p:cNvPr id="45" name="フリーフォーム: 図形 26">
            <a:extLst>
              <a:ext uri="{FF2B5EF4-FFF2-40B4-BE49-F238E27FC236}">
                <a16:creationId xmlns:a16="http://schemas.microsoft.com/office/drawing/2014/main" id="{1ECF3725-76AB-CFF5-5533-14896530CEAF}"/>
              </a:ext>
            </a:extLst>
          </p:cNvPr>
          <p:cNvSpPr/>
          <p:nvPr/>
        </p:nvSpPr>
        <p:spPr>
          <a:xfrm rot="6817172">
            <a:off x="3097428" y="2556706"/>
            <a:ext cx="1360999" cy="911764"/>
          </a:xfrm>
          <a:custGeom>
            <a:avLst/>
            <a:gdLst>
              <a:gd name="connsiteX0" fmla="*/ 711200 w 711200"/>
              <a:gd name="connsiteY0" fmla="*/ 774700 h 774700"/>
              <a:gd name="connsiteX1" fmla="*/ 609600 w 711200"/>
              <a:gd name="connsiteY1" fmla="*/ 711200 h 774700"/>
              <a:gd name="connsiteX2" fmla="*/ 190500 w 711200"/>
              <a:gd name="connsiteY2" fmla="*/ 419100 h 774700"/>
              <a:gd name="connsiteX3" fmla="*/ 0 w 711200"/>
              <a:gd name="connsiteY3" fmla="*/ 0 h 77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200" h="774700">
                <a:moveTo>
                  <a:pt x="711200" y="774700"/>
                </a:moveTo>
                <a:cubicBezTo>
                  <a:pt x="703791" y="772583"/>
                  <a:pt x="609600" y="711200"/>
                  <a:pt x="609600" y="711200"/>
                </a:cubicBezTo>
                <a:cubicBezTo>
                  <a:pt x="522817" y="651933"/>
                  <a:pt x="292100" y="537633"/>
                  <a:pt x="190500" y="419100"/>
                </a:cubicBezTo>
                <a:cubicBezTo>
                  <a:pt x="88900" y="300567"/>
                  <a:pt x="44450" y="150283"/>
                  <a:pt x="0" y="0"/>
                </a:cubicBezTo>
              </a:path>
            </a:pathLst>
          </a:custGeom>
          <a:noFill/>
          <a:ln w="6350">
            <a:solidFill>
              <a:srgbClr val="D35917"/>
            </a:solidFill>
            <a:prstDash val="sysDash"/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C1AA4D79-A58E-5564-2F2B-E2FD4E146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6251" y="3489758"/>
            <a:ext cx="24090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kern="0" dirty="0"/>
              <a:t>Antimicrobial now available in black model</a:t>
            </a:r>
            <a:endParaRPr lang="en-NL" altLang="en-NL" sz="1200" b="1" kern="0" dirty="0">
              <a:latin typeface="Arial" panose="020B0604020202020204" pitchFamily="34" charset="0"/>
            </a:endParaRP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AC060345-7023-0613-F32F-B5E24585B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192" y="3856102"/>
            <a:ext cx="2077671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/>
              <a:t>In addition to the white model, the black model now also features an antimicrobial case for improved hygiene.</a:t>
            </a:r>
            <a:endParaRPr lang="en-US" sz="1100" kern="0" dirty="0"/>
          </a:p>
        </p:txBody>
      </p:sp>
      <p:pic>
        <p:nvPicPr>
          <p:cNvPr id="2" name="図 35" descr="屋内, 座る, ナイフ, テーブル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808BB5F8-B7CA-9A10-1C83-7E80E2418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5219" y="1908552"/>
            <a:ext cx="4224334" cy="1269261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C96FD4-4C37-42F7-2A4C-9E98BEEE6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8364" y="3320984"/>
            <a:ext cx="240900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kern="0" dirty="0"/>
              <a:t>New ESD immunity design</a:t>
            </a:r>
            <a:endParaRPr lang="en-NL" altLang="en-NL" sz="1200" b="1" kern="0" dirty="0">
              <a:latin typeface="Arial" panose="020B06040202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2A42C23-3923-25C2-5839-924EED922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4928" y="3544520"/>
            <a:ext cx="207767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/>
              <a:t>The new board design has significantly improved ESD immunity.</a:t>
            </a:r>
          </a:p>
        </p:txBody>
      </p:sp>
      <p:sp>
        <p:nvSpPr>
          <p:cNvPr id="9" name="フリーフォーム: 図形 20">
            <a:extLst>
              <a:ext uri="{FF2B5EF4-FFF2-40B4-BE49-F238E27FC236}">
                <a16:creationId xmlns:a16="http://schemas.microsoft.com/office/drawing/2014/main" id="{7D168474-903F-7AF1-97A2-845D46BA3DD5}"/>
              </a:ext>
            </a:extLst>
          </p:cNvPr>
          <p:cNvSpPr/>
          <p:nvPr/>
        </p:nvSpPr>
        <p:spPr>
          <a:xfrm rot="4215601">
            <a:off x="5635180" y="2673004"/>
            <a:ext cx="1070704" cy="435147"/>
          </a:xfrm>
          <a:custGeom>
            <a:avLst/>
            <a:gdLst>
              <a:gd name="connsiteX0" fmla="*/ 1474237 w 1474237"/>
              <a:gd name="connsiteY0" fmla="*/ 0 h 2920482"/>
              <a:gd name="connsiteX1" fmla="*/ 345233 w 1474237"/>
              <a:gd name="connsiteY1" fmla="*/ 1595535 h 2920482"/>
              <a:gd name="connsiteX2" fmla="*/ 0 w 1474237"/>
              <a:gd name="connsiteY2" fmla="*/ 2920482 h 2920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74237" h="2920482">
                <a:moveTo>
                  <a:pt x="1474237" y="0"/>
                </a:moveTo>
                <a:cubicBezTo>
                  <a:pt x="1032588" y="554394"/>
                  <a:pt x="590939" y="1108788"/>
                  <a:pt x="345233" y="1595535"/>
                </a:cubicBezTo>
                <a:cubicBezTo>
                  <a:pt x="99527" y="2082282"/>
                  <a:pt x="49763" y="2501382"/>
                  <a:pt x="0" y="2920482"/>
                </a:cubicBezTo>
              </a:path>
            </a:pathLst>
          </a:custGeom>
          <a:noFill/>
          <a:ln w="6350">
            <a:solidFill>
              <a:srgbClr val="D35917"/>
            </a:solidFill>
            <a:prstDash val="sysDash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9CCCBDF-3976-5AC9-E130-884342CF2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0786" y="1687988"/>
            <a:ext cx="2010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kern="0" dirty="0"/>
              <a:t>New customized chipset (CPU+GPU+AI core)</a:t>
            </a:r>
            <a:endParaRPr lang="en-NL" altLang="en-NL" sz="1200" b="1" kern="0" dirty="0">
              <a:latin typeface="Arial" panose="020B0604020202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663EF78-782B-33CF-E376-FBB6CE400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1235" y="2063919"/>
            <a:ext cx="177180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/>
              <a:t>Improved processing speed with CPU (x1.6 faster) and GPU.</a:t>
            </a:r>
          </a:p>
        </p:txBody>
      </p:sp>
      <p:pic>
        <p:nvPicPr>
          <p:cNvPr id="12" name="図 16" descr="電子機器の部品&#10;&#10;中程度の精度で自動的に生成された説明">
            <a:extLst>
              <a:ext uri="{FF2B5EF4-FFF2-40B4-BE49-F238E27FC236}">
                <a16:creationId xmlns:a16="http://schemas.microsoft.com/office/drawing/2014/main" id="{387302AC-9377-A96D-ACE0-22B781227D2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786" y="1108697"/>
            <a:ext cx="1269791" cy="499963"/>
          </a:xfrm>
          <a:prstGeom prst="rect">
            <a:avLst/>
          </a:prstGeom>
        </p:spPr>
      </p:pic>
      <p:sp>
        <p:nvSpPr>
          <p:cNvPr id="13" name="フリーフォーム: 図形 13">
            <a:extLst>
              <a:ext uri="{FF2B5EF4-FFF2-40B4-BE49-F238E27FC236}">
                <a16:creationId xmlns:a16="http://schemas.microsoft.com/office/drawing/2014/main" id="{143E659B-D964-61CD-C825-5D09801E871F}"/>
              </a:ext>
            </a:extLst>
          </p:cNvPr>
          <p:cNvSpPr/>
          <p:nvPr/>
        </p:nvSpPr>
        <p:spPr>
          <a:xfrm rot="8700974">
            <a:off x="3193271" y="1170466"/>
            <a:ext cx="2190623" cy="1908644"/>
          </a:xfrm>
          <a:custGeom>
            <a:avLst/>
            <a:gdLst>
              <a:gd name="connsiteX0" fmla="*/ 711200 w 711200"/>
              <a:gd name="connsiteY0" fmla="*/ 774700 h 774700"/>
              <a:gd name="connsiteX1" fmla="*/ 609600 w 711200"/>
              <a:gd name="connsiteY1" fmla="*/ 711200 h 774700"/>
              <a:gd name="connsiteX2" fmla="*/ 190500 w 711200"/>
              <a:gd name="connsiteY2" fmla="*/ 419100 h 774700"/>
              <a:gd name="connsiteX3" fmla="*/ 0 w 711200"/>
              <a:gd name="connsiteY3" fmla="*/ 0 h 77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200" h="774700">
                <a:moveTo>
                  <a:pt x="711200" y="774700"/>
                </a:moveTo>
                <a:cubicBezTo>
                  <a:pt x="703791" y="772583"/>
                  <a:pt x="609600" y="711200"/>
                  <a:pt x="609600" y="711200"/>
                </a:cubicBezTo>
                <a:cubicBezTo>
                  <a:pt x="522817" y="651933"/>
                  <a:pt x="292100" y="537633"/>
                  <a:pt x="190500" y="419100"/>
                </a:cubicBezTo>
                <a:cubicBezTo>
                  <a:pt x="88900" y="300567"/>
                  <a:pt x="44450" y="150283"/>
                  <a:pt x="0" y="0"/>
                </a:cubicBezTo>
              </a:path>
            </a:pathLst>
          </a:custGeom>
          <a:noFill/>
          <a:ln w="6350">
            <a:solidFill>
              <a:srgbClr val="D35917"/>
            </a:solidFill>
            <a:prstDash val="sysDash"/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35854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6D8FB-C091-5786-1FA1-8AEBD7CD6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>
            <a:extLst>
              <a:ext uri="{FF2B5EF4-FFF2-40B4-BE49-F238E27FC236}">
                <a16:creationId xmlns:a16="http://schemas.microsoft.com/office/drawing/2014/main" id="{89DA312E-EED1-749F-818B-68A353CB72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L" dirty="0">
                <a:latin typeface="Arial" panose="020B0604020202020204" pitchFamily="34" charset="0"/>
              </a:rPr>
              <a:t>Best-in-class </a:t>
            </a:r>
            <a:r>
              <a:rPr lang="en-US" altLang="en-NL" dirty="0" err="1">
                <a:latin typeface="Arial" panose="020B0604020202020204" pitchFamily="34" charset="0"/>
              </a:rPr>
              <a:t>DoF</a:t>
            </a:r>
            <a:r>
              <a:rPr lang="en-US" altLang="en-NL" dirty="0">
                <a:latin typeface="Arial" panose="020B0604020202020204" pitchFamily="34" charset="0"/>
              </a:rPr>
              <a:t> and resolution</a:t>
            </a:r>
            <a:endParaRPr lang="en-NL" altLang="en-NL" dirty="0">
              <a:latin typeface="Arial" panose="020B0604020202020204" pitchFamily="34" charset="0"/>
            </a:endParaRPr>
          </a:p>
        </p:txBody>
      </p:sp>
      <p:sp>
        <p:nvSpPr>
          <p:cNvPr id="19459" name="Content Placeholder 4">
            <a:extLst>
              <a:ext uri="{FF2B5EF4-FFF2-40B4-BE49-F238E27FC236}">
                <a16:creationId xmlns:a16="http://schemas.microsoft.com/office/drawing/2014/main" id="{4B56D136-3A3C-D566-2C19-F3F90E68BA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7" y="1062000"/>
            <a:ext cx="4389438" cy="830997"/>
          </a:xfrm>
        </p:spPr>
        <p:txBody>
          <a:bodyPr/>
          <a:lstStyle/>
          <a:p>
            <a:pPr marL="0" indent="0">
              <a:buNone/>
            </a:pPr>
            <a:r>
              <a:rPr lang="en-US" altLang="en-NL" sz="1400" dirty="0">
                <a:latin typeface="Arial" panose="020B0604020202020204" pitchFamily="34" charset="0"/>
              </a:rPr>
              <a:t>Depth of field has been improved: </a:t>
            </a:r>
          </a:p>
          <a:p>
            <a:r>
              <a:rPr lang="en-US" altLang="en-NL" sz="1400" dirty="0">
                <a:latin typeface="Arial" panose="020B0604020202020204" pitchFamily="34" charset="0"/>
              </a:rPr>
              <a:t>Improved imaging lens to read high resolution code</a:t>
            </a:r>
          </a:p>
          <a:p>
            <a:r>
              <a:rPr lang="en-US" altLang="en-NL" sz="1400" dirty="0">
                <a:latin typeface="Arial" panose="020B0604020202020204" pitchFamily="34" charset="0"/>
              </a:rPr>
              <a:t>Improved LED illumination efficiency reduces noise, even at far distances</a:t>
            </a:r>
          </a:p>
          <a:p>
            <a:r>
              <a:rPr lang="en-US" altLang="en-NL" sz="1400" dirty="0">
                <a:latin typeface="Arial" panose="020B0604020202020204" pitchFamily="34" charset="0"/>
              </a:rPr>
              <a:t>Improved decode algorithm</a:t>
            </a:r>
            <a:endParaRPr lang="en-NL" altLang="en-NL" sz="1400" dirty="0"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FCD27F-BDFA-0C13-9CFA-0D3AC9A9F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020" y="862780"/>
            <a:ext cx="3767303" cy="4100324"/>
          </a:xfrm>
          <a:prstGeom prst="rect">
            <a:avLst/>
          </a:prstGeom>
        </p:spPr>
      </p:pic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709190C1-A346-CAB5-C0F1-DCF459799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2020" y="4937346"/>
            <a:ext cx="2456710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en-NL" sz="1050" kern="0" dirty="0">
                <a:latin typeface="Arial" panose="020B0604020202020204" pitchFamily="34" charset="0"/>
              </a:rPr>
              <a:t>* Guaranteed value is different</a:t>
            </a:r>
            <a:endParaRPr lang="en-NL" altLang="en-NL" sz="1050" kern="0" dirty="0">
              <a:latin typeface="Arial" panose="020B0604020202020204" pitchFamily="34" charset="0"/>
            </a:endParaRPr>
          </a:p>
        </p:txBody>
      </p:sp>
      <p:pic>
        <p:nvPicPr>
          <p:cNvPr id="8" name="図 8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1F653AAB-2E02-50A2-E9A1-17F78D3130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985" y="2309787"/>
            <a:ext cx="4081259" cy="265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25030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EFD1E-5117-572D-E05B-A85DF38E7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>
            <a:extLst>
              <a:ext uri="{FF2B5EF4-FFF2-40B4-BE49-F238E27FC236}">
                <a16:creationId xmlns:a16="http://schemas.microsoft.com/office/drawing/2014/main" id="{DF01CC76-73F3-8DA7-760F-9C7F7C1988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L" dirty="0">
                <a:latin typeface="Arial" panose="020B0604020202020204" pitchFamily="34" charset="0"/>
              </a:rPr>
              <a:t>Best-in-class scanning speed</a:t>
            </a:r>
            <a:endParaRPr lang="en-NL" altLang="en-NL" dirty="0">
              <a:latin typeface="Arial" panose="020B0604020202020204" pitchFamily="34" charset="0"/>
            </a:endParaRPr>
          </a:p>
        </p:txBody>
      </p:sp>
      <p:sp>
        <p:nvSpPr>
          <p:cNvPr id="19459" name="Content Placeholder 4">
            <a:extLst>
              <a:ext uri="{FF2B5EF4-FFF2-40B4-BE49-F238E27FC236}">
                <a16:creationId xmlns:a16="http://schemas.microsoft.com/office/drawing/2014/main" id="{6600D4FC-4FF1-9E9C-16FC-5CC9DF9A93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7" y="1062000"/>
            <a:ext cx="7920000" cy="215444"/>
          </a:xfrm>
        </p:spPr>
        <p:txBody>
          <a:bodyPr/>
          <a:lstStyle/>
          <a:p>
            <a:pPr marL="0" indent="0">
              <a:buNone/>
            </a:pPr>
            <a:r>
              <a:rPr lang="en-US" altLang="ja-JP" sz="1400" dirty="0">
                <a:latin typeface="+mj-lt"/>
                <a:cs typeface="Arial" panose="020B0604020202020204" pitchFamily="34" charset="0"/>
              </a:rPr>
              <a:t>The L-22XS a</a:t>
            </a:r>
            <a:r>
              <a:rPr lang="ja-JP" altLang="en-US" sz="1400" dirty="0">
                <a:latin typeface="+mj-lt"/>
                <a:cs typeface="Arial" panose="020B0604020202020204" pitchFamily="34" charset="0"/>
              </a:rPr>
              <a:t>chieves the fastest </a:t>
            </a:r>
            <a:r>
              <a:rPr lang="en-US" altLang="ja-JP" sz="1400" dirty="0">
                <a:latin typeface="+mj-lt"/>
                <a:cs typeface="Arial" panose="020B0604020202020204" pitchFamily="34" charset="0"/>
              </a:rPr>
              <a:t>scanning </a:t>
            </a:r>
            <a:r>
              <a:rPr lang="ja-JP" altLang="en-US" sz="1400" dirty="0">
                <a:latin typeface="+mj-lt"/>
                <a:cs typeface="Arial" panose="020B0604020202020204" pitchFamily="34" charset="0"/>
              </a:rPr>
              <a:t>speed in its class</a:t>
            </a:r>
            <a:r>
              <a:rPr lang="en-US" altLang="ja-JP" sz="1400" dirty="0">
                <a:latin typeface="+mj-lt"/>
                <a:cs typeface="Arial" panose="020B0604020202020204" pitchFamily="34" charset="0"/>
              </a:rPr>
              <a:t>.</a:t>
            </a:r>
            <a:endParaRPr lang="ja-JP" altLang="en-US" sz="1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2DB96E-C804-A728-80C0-CB5E5F2FF925}"/>
              </a:ext>
            </a:extLst>
          </p:cNvPr>
          <p:cNvSpPr/>
          <p:nvPr/>
        </p:nvSpPr>
        <p:spPr bwMode="auto">
          <a:xfrm>
            <a:off x="6279189" y="1291112"/>
            <a:ext cx="2664448" cy="371431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21" name="図 22">
            <a:extLst>
              <a:ext uri="{FF2B5EF4-FFF2-40B4-BE49-F238E27FC236}">
                <a16:creationId xmlns:a16="http://schemas.microsoft.com/office/drawing/2014/main" id="{05D4E29B-B1CA-99AD-68F4-2CBB585AF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684" y="1447393"/>
            <a:ext cx="1100922" cy="937822"/>
          </a:xfrm>
          <a:prstGeom prst="rect">
            <a:avLst/>
          </a:prstGeom>
        </p:spPr>
      </p:pic>
      <p:pic>
        <p:nvPicPr>
          <p:cNvPr id="22" name="図 23">
            <a:extLst>
              <a:ext uri="{FF2B5EF4-FFF2-40B4-BE49-F238E27FC236}">
                <a16:creationId xmlns:a16="http://schemas.microsoft.com/office/drawing/2014/main" id="{2AD09BDC-5439-237F-4A8E-A05FF27256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1187" y="1564265"/>
            <a:ext cx="1159174" cy="821324"/>
          </a:xfrm>
          <a:prstGeom prst="rect">
            <a:avLst/>
          </a:prstGeom>
        </p:spPr>
      </p:pic>
      <p:pic>
        <p:nvPicPr>
          <p:cNvPr id="23" name="図 24">
            <a:extLst>
              <a:ext uri="{FF2B5EF4-FFF2-40B4-BE49-F238E27FC236}">
                <a16:creationId xmlns:a16="http://schemas.microsoft.com/office/drawing/2014/main" id="{C4C6D9FA-AD84-AFB3-8F58-48017AD230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5954" y="2519150"/>
            <a:ext cx="1838713" cy="70303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C5A67FC-FA4B-9E45-FD7B-F666F7258936}"/>
              </a:ext>
            </a:extLst>
          </p:cNvPr>
          <p:cNvGrpSpPr/>
          <p:nvPr/>
        </p:nvGrpSpPr>
        <p:grpSpPr>
          <a:xfrm>
            <a:off x="454272" y="1501575"/>
            <a:ext cx="5285295" cy="3345560"/>
            <a:chOff x="498912" y="1482040"/>
            <a:chExt cx="5285295" cy="334556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A8CB585-4615-280A-84F7-5910083F6F0D}"/>
                </a:ext>
              </a:extLst>
            </p:cNvPr>
            <p:cNvGrpSpPr/>
            <p:nvPr/>
          </p:nvGrpSpPr>
          <p:grpSpPr>
            <a:xfrm>
              <a:off x="498912" y="1482040"/>
              <a:ext cx="5007178" cy="2053393"/>
              <a:chOff x="-50258" y="1476375"/>
              <a:chExt cx="6555709" cy="2688430"/>
            </a:xfrm>
          </p:grpSpPr>
          <p:cxnSp>
            <p:nvCxnSpPr>
              <p:cNvPr id="2" name="直線矢印コネクタ 3">
                <a:extLst>
                  <a:ext uri="{FF2B5EF4-FFF2-40B4-BE49-F238E27FC236}">
                    <a16:creationId xmlns:a16="http://schemas.microsoft.com/office/drawing/2014/main" id="{0CBD5E85-87A5-32E4-1EE8-1E20A16921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20875" y="1476375"/>
                <a:ext cx="0" cy="2448272"/>
              </a:xfrm>
              <a:prstGeom prst="straightConnector1">
                <a:avLst/>
              </a:prstGeom>
              <a:ln w="25400">
                <a:solidFill>
                  <a:srgbClr val="003E66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直線矢印コネクタ 4">
                <a:extLst>
                  <a:ext uri="{FF2B5EF4-FFF2-40B4-BE49-F238E27FC236}">
                    <a16:creationId xmlns:a16="http://schemas.microsoft.com/office/drawing/2014/main" id="{87270E8B-1115-BA88-641F-20C590CCBF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20875" y="3924647"/>
                <a:ext cx="5040560" cy="0"/>
              </a:xfrm>
              <a:prstGeom prst="straightConnector1">
                <a:avLst/>
              </a:prstGeom>
              <a:ln w="25400">
                <a:solidFill>
                  <a:srgbClr val="003E6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正方形/長方形 5">
                <a:extLst>
                  <a:ext uri="{FF2B5EF4-FFF2-40B4-BE49-F238E27FC236}">
                    <a16:creationId xmlns:a16="http://schemas.microsoft.com/office/drawing/2014/main" id="{0002A635-9DC4-8E01-F258-01CF67CC6804}"/>
                  </a:ext>
                </a:extLst>
              </p:cNvPr>
              <p:cNvSpPr/>
              <p:nvPr/>
            </p:nvSpPr>
            <p:spPr>
              <a:xfrm>
                <a:off x="1320876" y="3306699"/>
                <a:ext cx="1368000" cy="288022"/>
              </a:xfrm>
              <a:prstGeom prst="rect">
                <a:avLst/>
              </a:prstGeom>
              <a:solidFill>
                <a:srgbClr val="006EB6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120fps:8.3ms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正方形/長方形 6">
                <a:extLst>
                  <a:ext uri="{FF2B5EF4-FFF2-40B4-BE49-F238E27FC236}">
                    <a16:creationId xmlns:a16="http://schemas.microsoft.com/office/drawing/2014/main" id="{290685EB-3A47-D94E-A7C8-9EF17B9CD2E6}"/>
                  </a:ext>
                </a:extLst>
              </p:cNvPr>
              <p:cNvSpPr/>
              <p:nvPr/>
            </p:nvSpPr>
            <p:spPr>
              <a:xfrm>
                <a:off x="1320875" y="2628503"/>
                <a:ext cx="1728191" cy="288022"/>
              </a:xfrm>
              <a:prstGeom prst="rect">
                <a:avLst/>
              </a:prstGeom>
              <a:solidFill>
                <a:srgbClr val="006EB6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100fps:10.0ms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正方形/長方形 7">
                <a:extLst>
                  <a:ext uri="{FF2B5EF4-FFF2-40B4-BE49-F238E27FC236}">
                    <a16:creationId xmlns:a16="http://schemas.microsoft.com/office/drawing/2014/main" id="{CA8A92ED-1155-17AB-DAC1-FF30C2369CD4}"/>
                  </a:ext>
                </a:extLst>
              </p:cNvPr>
              <p:cNvSpPr/>
              <p:nvPr/>
            </p:nvSpPr>
            <p:spPr>
              <a:xfrm>
                <a:off x="1320875" y="1908423"/>
                <a:ext cx="2736305" cy="288022"/>
              </a:xfrm>
              <a:prstGeom prst="rect">
                <a:avLst/>
              </a:prstGeom>
              <a:solidFill>
                <a:srgbClr val="006EB6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60fps:16.7ms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正方形/長方形 8">
                <a:extLst>
                  <a:ext uri="{FF2B5EF4-FFF2-40B4-BE49-F238E27FC236}">
                    <a16:creationId xmlns:a16="http://schemas.microsoft.com/office/drawing/2014/main" id="{C407D0CB-1B2F-AF8F-E70F-26CE92AABE43}"/>
                  </a:ext>
                </a:extLst>
              </p:cNvPr>
              <p:cNvSpPr/>
              <p:nvPr/>
            </p:nvSpPr>
            <p:spPr>
              <a:xfrm>
                <a:off x="4057180" y="1908423"/>
                <a:ext cx="2088231" cy="288022"/>
              </a:xfrm>
              <a:prstGeom prst="rect">
                <a:avLst/>
              </a:prstGeom>
              <a:solidFill>
                <a:srgbClr val="89AE57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CPU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正方形/長方形 9">
                <a:extLst>
                  <a:ext uri="{FF2B5EF4-FFF2-40B4-BE49-F238E27FC236}">
                    <a16:creationId xmlns:a16="http://schemas.microsoft.com/office/drawing/2014/main" id="{17B7FF56-A09C-C550-7069-B323BE9E5FC1}"/>
                  </a:ext>
                </a:extLst>
              </p:cNvPr>
              <p:cNvSpPr/>
              <p:nvPr/>
            </p:nvSpPr>
            <p:spPr>
              <a:xfrm>
                <a:off x="3049066" y="2628503"/>
                <a:ext cx="2088231" cy="288022"/>
              </a:xfrm>
              <a:prstGeom prst="rect">
                <a:avLst/>
              </a:prstGeom>
              <a:solidFill>
                <a:srgbClr val="89AE57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CPU</a:t>
                </a:r>
                <a:endParaRPr kumimoji="1" lang="ja-JP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正方形/長方形 10">
                <a:extLst>
                  <a:ext uri="{FF2B5EF4-FFF2-40B4-BE49-F238E27FC236}">
                    <a16:creationId xmlns:a16="http://schemas.microsoft.com/office/drawing/2014/main" id="{ADC03B13-A51D-7C40-8313-AAE7A2919E64}"/>
                  </a:ext>
                </a:extLst>
              </p:cNvPr>
              <p:cNvSpPr/>
              <p:nvPr/>
            </p:nvSpPr>
            <p:spPr>
              <a:xfrm>
                <a:off x="2689027" y="3306699"/>
                <a:ext cx="1440159" cy="288022"/>
              </a:xfrm>
              <a:prstGeom prst="rect">
                <a:avLst/>
              </a:prstGeom>
              <a:solidFill>
                <a:srgbClr val="89AE57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kumimoji="1" lang="en-US" altLang="ja-JP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x1.6CPU+GPU</a:t>
                </a:r>
                <a:endParaRPr kumimoji="1" lang="ja-JP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6C6F36B-7E7F-A628-E388-8A5DBF0FE753}"/>
                  </a:ext>
                </a:extLst>
              </p:cNvPr>
              <p:cNvSpPr txBox="1"/>
              <p:nvPr/>
            </p:nvSpPr>
            <p:spPr>
              <a:xfrm>
                <a:off x="-50258" y="1836355"/>
                <a:ext cx="1242339" cy="362664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algn="r"/>
                <a:r>
                  <a:rPr kumimoji="1" lang="en-US" altLang="ja-JP" sz="1200" dirty="0">
                    <a:solidFill>
                      <a:srgbClr val="003E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Competitor</a:t>
                </a:r>
                <a:endParaRPr kumimoji="1" lang="ja-JP" altLang="en-US" sz="1200" dirty="0">
                  <a:solidFill>
                    <a:srgbClr val="003E6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03AE2071-0098-5384-9825-09DEC32D3FAE}"/>
                  </a:ext>
                </a:extLst>
              </p:cNvPr>
              <p:cNvSpPr txBox="1"/>
              <p:nvPr/>
            </p:nvSpPr>
            <p:spPr>
              <a:xfrm>
                <a:off x="96741" y="2565548"/>
                <a:ext cx="1095342" cy="362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kumimoji="1" lang="en-US" altLang="ja-JP" sz="1200" dirty="0">
                    <a:solidFill>
                      <a:srgbClr val="003E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L-22X</a:t>
                </a:r>
                <a:endParaRPr kumimoji="1" lang="ja-JP" altLang="en-US" sz="1200" dirty="0">
                  <a:solidFill>
                    <a:srgbClr val="003E6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128DF7C3-574D-6D15-47C0-ECA835675128}"/>
                  </a:ext>
                </a:extLst>
              </p:cNvPr>
              <p:cNvSpPr txBox="1"/>
              <p:nvPr/>
            </p:nvSpPr>
            <p:spPr>
              <a:xfrm>
                <a:off x="96741" y="3273119"/>
                <a:ext cx="1095344" cy="362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kumimoji="1" lang="en-US" altLang="ja-JP" sz="1200" dirty="0">
                    <a:solidFill>
                      <a:srgbClr val="003E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L-22XS</a:t>
                </a:r>
                <a:endParaRPr kumimoji="1" lang="ja-JP" altLang="en-US" sz="1200" dirty="0">
                  <a:solidFill>
                    <a:srgbClr val="003E6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Rectangle 2">
                <a:extLst>
                  <a:ext uri="{FF2B5EF4-FFF2-40B4-BE49-F238E27FC236}">
                    <a16:creationId xmlns:a16="http://schemas.microsoft.com/office/drawing/2014/main" id="{2E89FCFD-3367-FD83-8B21-9753BF383A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9412" y="3960794"/>
                <a:ext cx="1939066" cy="2040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-14283" rIns="0" bIns="-14283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1200" dirty="0">
                    <a:solidFill>
                      <a:srgbClr val="1F1F1F"/>
                    </a:solidFill>
                    <a:latin typeface="Arial" panose="020B0604020202020204" pitchFamily="34" charset="0"/>
                    <a:ea typeface="inherit"/>
                    <a:cs typeface="Arial" panose="020B0604020202020204" pitchFamily="34" charset="0"/>
                  </a:rPr>
                  <a:t>P</a:t>
                </a:r>
                <a:r>
                  <a:rPr kumimoji="0" lang="ja-JP" altLang="ja-JP" sz="1200" b="0" i="0" u="none" strike="noStrike" cap="none" normalizeH="0" baseline="0" dirty="0">
                    <a:ln>
                      <a:noFill/>
                    </a:ln>
                    <a:solidFill>
                      <a:srgbClr val="1F1F1F"/>
                    </a:solidFill>
                    <a:effectLst/>
                    <a:latin typeface="Arial" panose="020B0604020202020204" pitchFamily="34" charset="0"/>
                    <a:ea typeface="inherit"/>
                    <a:cs typeface="Arial" panose="020B0604020202020204" pitchFamily="34" charset="0"/>
                  </a:rPr>
                  <a:t>rocessing speed</a:t>
                </a:r>
                <a:r>
                  <a:rPr kumimoji="0" lang="ja-JP" altLang="ja-JP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  <p:sp>
            <p:nvSpPr>
              <p:cNvPr id="16" name="矢印: 左カーブ 15">
                <a:extLst>
                  <a:ext uri="{FF2B5EF4-FFF2-40B4-BE49-F238E27FC236}">
                    <a16:creationId xmlns:a16="http://schemas.microsoft.com/office/drawing/2014/main" id="{991D2D46-1125-0722-FC4F-C6C69BDC3334}"/>
                  </a:ext>
                </a:extLst>
              </p:cNvPr>
              <p:cNvSpPr/>
              <p:nvPr/>
            </p:nvSpPr>
            <p:spPr>
              <a:xfrm>
                <a:off x="6217419" y="2052434"/>
                <a:ext cx="288032" cy="720085"/>
              </a:xfrm>
              <a:prstGeom prst="curvedLeftArrow">
                <a:avLst/>
              </a:prstGeom>
              <a:solidFill>
                <a:srgbClr val="006EB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矢印: 左カーブ 16">
                <a:extLst>
                  <a:ext uri="{FF2B5EF4-FFF2-40B4-BE49-F238E27FC236}">
                    <a16:creationId xmlns:a16="http://schemas.microsoft.com/office/drawing/2014/main" id="{F928C3B6-355C-3B30-CB5E-B3D802446469}"/>
                  </a:ext>
                </a:extLst>
              </p:cNvPr>
              <p:cNvSpPr/>
              <p:nvPr/>
            </p:nvSpPr>
            <p:spPr>
              <a:xfrm>
                <a:off x="6236642" y="2860464"/>
                <a:ext cx="253611" cy="720085"/>
              </a:xfrm>
              <a:prstGeom prst="curvedLeftArrow">
                <a:avLst/>
              </a:prstGeom>
              <a:solidFill>
                <a:srgbClr val="006EB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1D9922E6-667B-8319-03D5-EC8BFF69152C}"/>
                  </a:ext>
                </a:extLst>
              </p:cNvPr>
              <p:cNvSpPr txBox="1"/>
              <p:nvPr/>
            </p:nvSpPr>
            <p:spPr>
              <a:xfrm>
                <a:off x="5263717" y="3060551"/>
                <a:ext cx="827328" cy="4029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i="1" dirty="0">
                    <a:solidFill>
                      <a:srgbClr val="003E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faster</a:t>
                </a:r>
                <a:endParaRPr kumimoji="1" lang="ja-JP" altLang="en-US" sz="1400" i="1" dirty="0">
                  <a:solidFill>
                    <a:srgbClr val="003E6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" name="テキスト ボックス 20">
              <a:extLst>
                <a:ext uri="{FF2B5EF4-FFF2-40B4-BE49-F238E27FC236}">
                  <a16:creationId xmlns:a16="http://schemas.microsoft.com/office/drawing/2014/main" id="{0806BBB3-3B70-1865-B261-A8935424D2A0}"/>
                </a:ext>
              </a:extLst>
            </p:cNvPr>
            <p:cNvSpPr txBox="1"/>
            <p:nvPr/>
          </p:nvSpPr>
          <p:spPr>
            <a:xfrm>
              <a:off x="741507" y="4088936"/>
              <a:ext cx="498427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ja-JP" sz="1400" dirty="0">
                  <a:solidFill>
                    <a:srgbClr val="003E66"/>
                  </a:solidFill>
                  <a:latin typeface="+mj-lt"/>
                  <a:cs typeface="Arial" panose="020B0604020202020204" pitchFamily="34" charset="0"/>
                </a:rPr>
                <a:t>Global shutter CMOS sensor frame rate:100fps to 120fps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ja-JP" sz="1400" dirty="0">
                  <a:solidFill>
                    <a:srgbClr val="003E66"/>
                  </a:solidFill>
                  <a:latin typeface="+mj-lt"/>
                  <a:cs typeface="Arial" panose="020B0604020202020204" pitchFamily="34" charset="0"/>
                </a:rPr>
                <a:t>CPU</a:t>
              </a:r>
              <a:r>
                <a:rPr lang="ja-JP" altLang="en-US" sz="1400" dirty="0">
                  <a:solidFill>
                    <a:srgbClr val="003E66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altLang="ja-JP" sz="1400" dirty="0">
                  <a:solidFill>
                    <a:srgbClr val="003E66"/>
                  </a:solidFill>
                  <a:latin typeface="+mj-lt"/>
                  <a:cs typeface="Arial" panose="020B0604020202020204" pitchFamily="34" charset="0"/>
                </a:rPr>
                <a:t>clock during scan: x1.6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ja-JP" sz="1400" dirty="0">
                  <a:solidFill>
                    <a:srgbClr val="003E66"/>
                  </a:solidFill>
                  <a:latin typeface="+mj-lt"/>
                  <a:cs typeface="Arial" panose="020B0604020202020204" pitchFamily="34" charset="0"/>
                </a:rPr>
                <a:t>Improved code search algorithm</a:t>
              </a:r>
              <a:endParaRPr lang="ja-JP" altLang="en-US" sz="1400" dirty="0"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27" name="Content Placeholder 2">
              <a:extLst>
                <a:ext uri="{FF2B5EF4-FFF2-40B4-BE49-F238E27FC236}">
                  <a16:creationId xmlns:a16="http://schemas.microsoft.com/office/drawing/2014/main" id="{E7400C5B-C5EB-9110-FDE2-0D16E074C2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9931" y="3818624"/>
              <a:ext cx="498427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marL="180975" indent="-18097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28E"/>
                </a:buClr>
                <a:buSzPct val="105000"/>
                <a:buFont typeface="Arial" panose="020B0604020202020204" pitchFamily="34" charset="0"/>
                <a:buChar char="•"/>
                <a:defRPr sz="1800">
                  <a:solidFill>
                    <a:srgbClr val="003E66"/>
                  </a:solidFill>
                  <a:latin typeface="Arial" charset="0"/>
                  <a:ea typeface="MS PGothic" pitchFamily="34" charset="-128"/>
                  <a:cs typeface="+mn-cs"/>
                </a:defRPr>
              </a:lvl1pPr>
              <a:lvl2pPr marL="542925" indent="-182563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6EB6"/>
                </a:buClr>
                <a:buSzPct val="105000"/>
                <a:buFont typeface="Arial" panose="020B0604020202020204" pitchFamily="34" charset="0"/>
                <a:buChar char="–"/>
                <a:defRPr sz="1600">
                  <a:solidFill>
                    <a:srgbClr val="003E66"/>
                  </a:solidFill>
                  <a:latin typeface="Arial" charset="0"/>
                  <a:ea typeface="MS PGothic" pitchFamily="34" charset="-128"/>
                  <a:cs typeface="+mn-cs"/>
                </a:defRPr>
              </a:lvl2pPr>
              <a:lvl3pPr marL="895350" indent="-17303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6EB6"/>
                </a:buClr>
                <a:buSzPct val="105000"/>
                <a:buChar char="•"/>
                <a:defRPr sz="1400">
                  <a:solidFill>
                    <a:srgbClr val="003E66"/>
                  </a:solidFill>
                  <a:latin typeface="Arial" charset="0"/>
                  <a:ea typeface="MS PGothic" pitchFamily="34" charset="-128"/>
                  <a:cs typeface="+mn-cs"/>
                </a:defRPr>
              </a:lvl3pPr>
              <a:lvl4pPr marL="1258888" indent="-88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Times" panose="02020603050405020304" pitchFamily="18" charset="0"/>
                <a:defRPr sz="2000">
                  <a:solidFill>
                    <a:srgbClr val="898989"/>
                  </a:solidFill>
                  <a:latin typeface="Arial" charset="0"/>
                  <a:ea typeface="MS PGothic" pitchFamily="34" charset="-128"/>
                  <a:cs typeface="+mn-cs"/>
                </a:defRPr>
              </a:lvl4pPr>
              <a:lvl5pPr marL="1527175" indent="-88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rgbClr val="898989"/>
                  </a:solidFill>
                  <a:latin typeface="Arial" charset="0"/>
                  <a:ea typeface="MS PGothic" pitchFamily="34" charset="-128"/>
                  <a:cs typeface="+mn-cs"/>
                </a:defRPr>
              </a:lvl5pPr>
              <a:lvl6pPr marL="19843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6pPr>
              <a:lvl7pPr marL="24415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7pPr>
              <a:lvl8pPr marL="28987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8pPr>
              <a:lvl9pPr marL="3355975" indent="-88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defRPr sz="20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kumimoji="1"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  <a:sym typeface="Wingdings 2" panose="05020102010507070707" pitchFamily="18" charset="2"/>
                </a:rPr>
                <a:t>Average 40% faster </a:t>
              </a:r>
              <a:r>
                <a:rPr kumimoji="1" lang="en-US" altLang="ja-JP" sz="1400" dirty="0">
                  <a:latin typeface="Arial" panose="020B0604020202020204" pitchFamily="34" charset="0"/>
                  <a:cs typeface="Arial" panose="020B0604020202020204" pitchFamily="34" charset="0"/>
                  <a:sym typeface="Wingdings 2" panose="05020102010507070707" pitchFamily="18" charset="2"/>
                </a:rPr>
                <a:t>(than L-22X)</a:t>
              </a:r>
              <a:endParaRPr kumimoji="1" lang="ja-JP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5" name="図 2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3D215769-72CC-7E10-117E-3ED9F3BE6F9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1160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79189" y="3579302"/>
            <a:ext cx="2805817" cy="142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37633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052BF-1C24-F29C-D046-552CD67E7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447D4-EDB0-3D7F-F3DE-3FE2D6072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motion tolerance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AB022-CCEC-FDFD-2E3A-F4908D0DD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6537" y="1062000"/>
            <a:ext cx="3303588" cy="2240613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/>
              <a:t>Exceptional motion tolerance and versatile media reading in auto-trigger mode:</a:t>
            </a:r>
          </a:p>
          <a:p>
            <a:r>
              <a:rPr lang="en-US" sz="1400" dirty="0"/>
              <a:t>Motion tolerance of 10 m/s (previous model 2.54 m/s)</a:t>
            </a:r>
          </a:p>
          <a:p>
            <a:r>
              <a:rPr lang="en-US" sz="1400" dirty="0"/>
              <a:t>Due to improve LED illumination efficiency, the imager engine now achieves a typical LED peak pulse width of 60μs, at a distance of 130mm, under default exposure control settings.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45910DB-4EAF-046A-4722-2E2A71B36603}"/>
              </a:ext>
            </a:extLst>
          </p:cNvPr>
          <p:cNvSpPr txBox="1">
            <a:spLocks/>
          </p:cNvSpPr>
          <p:nvPr/>
        </p:nvSpPr>
        <p:spPr bwMode="auto">
          <a:xfrm>
            <a:off x="5316538" y="3537281"/>
            <a:ext cx="3446462" cy="8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kern="0" dirty="0"/>
              <a:t>Video configuration:</a:t>
            </a:r>
          </a:p>
          <a:p>
            <a:r>
              <a:rPr lang="en-US" sz="1200" kern="0" dirty="0"/>
              <a:t>UPC only ( J1 )</a:t>
            </a:r>
          </a:p>
          <a:p>
            <a:r>
              <a:rPr lang="en-US" sz="1200" kern="0" dirty="0"/>
              <a:t>Continuous reading ( S2 )</a:t>
            </a:r>
          </a:p>
          <a:p>
            <a:pPr marL="0" indent="0">
              <a:buNone/>
            </a:pPr>
            <a:r>
              <a:rPr lang="en-US" sz="1200" kern="0" dirty="0"/>
              <a:t>Note: Exposure control is an initial setting.</a:t>
            </a:r>
            <a:endParaRPr lang="en-NL" sz="1200" kern="0" dirty="0"/>
          </a:p>
        </p:txBody>
      </p:sp>
      <p:pic>
        <p:nvPicPr>
          <p:cNvPr id="5" name="MDI-4700_MotionToleranceTest01_03">
            <a:hlinkClick r:id="" action="ppaction://media"/>
            <a:extLst>
              <a:ext uri="{FF2B5EF4-FFF2-40B4-BE49-F238E27FC236}">
                <a16:creationId xmlns:a16="http://schemas.microsoft.com/office/drawing/2014/main" id="{7CB50181-C350-9C53-7618-058195978A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6921" y="1057200"/>
            <a:ext cx="4754654" cy="332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8674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C903F-F976-B892-F663-B78435918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B13082EF-7B63-3DF0-7418-90D105CDB2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Experience ultra-fast scanning performance</a:t>
            </a:r>
            <a:endParaRPr lang="en-NL" altLang="en-NL" dirty="0">
              <a:latin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05645-09BC-8CFC-68DC-98B79D121BC8}"/>
              </a:ext>
            </a:extLst>
          </p:cNvPr>
          <p:cNvSpPr txBox="1">
            <a:spLocks/>
          </p:cNvSpPr>
          <p:nvPr/>
        </p:nvSpPr>
        <p:spPr>
          <a:xfrm>
            <a:off x="457574" y="992430"/>
            <a:ext cx="2646961" cy="2710961"/>
          </a:xfrm>
          <a:prstGeom prst="rect">
            <a:avLst/>
          </a:prstGeom>
        </p:spPr>
        <p:txBody>
          <a:bodyPr/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400" kern="0" dirty="0"/>
              <a:t>Snappy scanning performance has been improved: </a:t>
            </a:r>
          </a:p>
          <a:p>
            <a:r>
              <a:rPr lang="en-US" sz="1400" kern="0" dirty="0"/>
              <a:t>Motion tolerance improved from 2.5 m/s to 10 m/s</a:t>
            </a:r>
          </a:p>
          <a:p>
            <a:r>
              <a:rPr lang="en-US" sz="1400" kern="0" dirty="0"/>
              <a:t>CPU clock speed increased by 1.6x during scanning</a:t>
            </a:r>
          </a:p>
          <a:p>
            <a:r>
              <a:rPr lang="en-US" sz="1400" kern="0" dirty="0"/>
              <a:t>Upgraded code search algorithm for faster results</a:t>
            </a:r>
          </a:p>
          <a:p>
            <a:r>
              <a:rPr lang="en-US" sz="1400" kern="0" dirty="0"/>
              <a:t>Improved exposure control for better accuracy</a:t>
            </a:r>
            <a:endParaRPr lang="en-NL" sz="1400" kern="0" dirty="0"/>
          </a:p>
        </p:txBody>
      </p:sp>
      <p:pic>
        <p:nvPicPr>
          <p:cNvPr id="2" name="L-22XS_SnappinessTest_01_01">
            <a:hlinkClick r:id="" action="ppaction://media"/>
            <a:extLst>
              <a:ext uri="{FF2B5EF4-FFF2-40B4-BE49-F238E27FC236}">
                <a16:creationId xmlns:a16="http://schemas.microsoft.com/office/drawing/2014/main" id="{C35BCA98-8E8A-58D6-F816-A565739D12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07842" y="289588"/>
            <a:ext cx="5668348" cy="394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941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5CD94-CE10-C4AD-EA47-4BFF00040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図 11" descr="テキスト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9DA32869-4FDC-7E5C-5B20-C61A0B18F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4585" y="1238828"/>
            <a:ext cx="2883573" cy="36707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BC374C-0DB3-842F-B3D4-6039A726D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GS1 Digital Link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7BB6F-BB39-206E-8FE1-EF3C78094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264" y="2007313"/>
            <a:ext cx="3085435" cy="1625060"/>
          </a:xfrm>
        </p:spPr>
        <p:txBody>
          <a:bodyPr/>
          <a:lstStyle/>
          <a:p>
            <a:pPr marL="0" indent="0">
              <a:buNone/>
            </a:pPr>
            <a:r>
              <a:rPr lang="en-US" sz="1600" b="1" dirty="0"/>
              <a:t>GS1 Digital Link QR</a:t>
            </a:r>
          </a:p>
          <a:p>
            <a:pPr marL="0" indent="0">
              <a:buNone/>
            </a:pPr>
            <a:r>
              <a:rPr lang="en-US" sz="1600" u="sng" dirty="0"/>
              <a:t>Website</a:t>
            </a:r>
            <a:r>
              <a:rPr lang="en-US" sz="1600" dirty="0"/>
              <a:t>: various information and services related to the item.</a:t>
            </a:r>
          </a:p>
          <a:p>
            <a:pPr marL="0" indent="0">
              <a:buNone/>
            </a:pPr>
            <a:r>
              <a:rPr lang="en-US" sz="1600" u="sng" dirty="0"/>
              <a:t>GS1 data management</a:t>
            </a:r>
            <a:r>
              <a:rPr lang="en-US" sz="1600" dirty="0"/>
              <a:t>: GTIN, Lot, expiry date, origin, etc. </a:t>
            </a:r>
          </a:p>
          <a:p>
            <a:pPr marL="0" indent="0">
              <a:buNone/>
            </a:pPr>
            <a:r>
              <a:rPr lang="en-US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GS1 AI</a:t>
            </a:r>
            <a:endParaRPr lang="en-US" sz="16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846B7AA-633F-8590-B2E7-8BA0727D082A}"/>
              </a:ext>
            </a:extLst>
          </p:cNvPr>
          <p:cNvSpPr txBox="1">
            <a:spLocks/>
          </p:cNvSpPr>
          <p:nvPr/>
        </p:nvSpPr>
        <p:spPr bwMode="auto">
          <a:xfrm>
            <a:off x="5664316" y="1081689"/>
            <a:ext cx="69374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400" kern="0" dirty="0"/>
              <a:t>Default</a:t>
            </a:r>
            <a:endParaRPr lang="en-NL" sz="1400" kern="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A16AB56-EB2B-CA4E-DF40-FDE9498A6E0D}"/>
              </a:ext>
            </a:extLst>
          </p:cNvPr>
          <p:cNvSpPr txBox="1">
            <a:spLocks/>
          </p:cNvSpPr>
          <p:nvPr/>
        </p:nvSpPr>
        <p:spPr bwMode="auto">
          <a:xfrm>
            <a:off x="6894609" y="1081690"/>
            <a:ext cx="6937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400" kern="0" dirty="0"/>
              <a:t>Default Mode 1</a:t>
            </a:r>
            <a:endParaRPr lang="en-NL" sz="1400" kern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4FCF9B-17B0-D548-ADE9-4E1802A9E543}"/>
              </a:ext>
            </a:extLst>
          </p:cNvPr>
          <p:cNvSpPr txBox="1">
            <a:spLocks/>
          </p:cNvSpPr>
          <p:nvPr/>
        </p:nvSpPr>
        <p:spPr bwMode="auto">
          <a:xfrm>
            <a:off x="8065207" y="1081690"/>
            <a:ext cx="94205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400" kern="0" dirty="0"/>
              <a:t>Default Mode 2</a:t>
            </a:r>
            <a:endParaRPr lang="en-NL" sz="1400" kern="0" dirty="0"/>
          </a:p>
        </p:txBody>
      </p:sp>
      <p:sp>
        <p:nvSpPr>
          <p:cNvPr id="65" name="フリーフォーム: 図形 19">
            <a:extLst>
              <a:ext uri="{FF2B5EF4-FFF2-40B4-BE49-F238E27FC236}">
                <a16:creationId xmlns:a16="http://schemas.microsoft.com/office/drawing/2014/main" id="{2BAFA065-F223-1BE9-E508-850417E1578F}"/>
              </a:ext>
            </a:extLst>
          </p:cNvPr>
          <p:cNvSpPr/>
          <p:nvPr/>
        </p:nvSpPr>
        <p:spPr>
          <a:xfrm flipV="1">
            <a:off x="2270555" y="2116172"/>
            <a:ext cx="2087594" cy="1067406"/>
          </a:xfrm>
          <a:custGeom>
            <a:avLst/>
            <a:gdLst>
              <a:gd name="connsiteX0" fmla="*/ 0 w 1225899"/>
              <a:gd name="connsiteY0" fmla="*/ 944545 h 944545"/>
              <a:gd name="connsiteX1" fmla="*/ 984739 w 1225899"/>
              <a:gd name="connsiteY1" fmla="*/ 582805 h 944545"/>
              <a:gd name="connsiteX2" fmla="*/ 1225899 w 1225899"/>
              <a:gd name="connsiteY2" fmla="*/ 0 h 94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25899" h="944545">
                <a:moveTo>
                  <a:pt x="0" y="944545"/>
                </a:moveTo>
                <a:cubicBezTo>
                  <a:pt x="390211" y="842387"/>
                  <a:pt x="780422" y="740229"/>
                  <a:pt x="984739" y="582805"/>
                </a:cubicBezTo>
                <a:cubicBezTo>
                  <a:pt x="1189056" y="425381"/>
                  <a:pt x="1207477" y="212690"/>
                  <a:pt x="1225899" y="0"/>
                </a:cubicBezTo>
              </a:path>
            </a:pathLst>
          </a:custGeom>
          <a:noFill/>
          <a:ln w="12700">
            <a:solidFill>
              <a:srgbClr val="006EB6"/>
            </a:solidFill>
            <a:headEnd type="none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9" name="Picture 68" descr="A close-up of a bar code&#10;&#10;AI-generated content may be incorrect.">
            <a:extLst>
              <a:ext uri="{FF2B5EF4-FFF2-40B4-BE49-F238E27FC236}">
                <a16:creationId xmlns:a16="http://schemas.microsoft.com/office/drawing/2014/main" id="{DF29CAC4-B215-A6F6-F092-540E42C4F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154" y="4235805"/>
            <a:ext cx="1037972" cy="790598"/>
          </a:xfrm>
          <a:prstGeom prst="rect">
            <a:avLst/>
          </a:prstGeom>
        </p:spPr>
      </p:pic>
      <p:graphicFrame>
        <p:nvGraphicFramePr>
          <p:cNvPr id="71" name="Table 70">
            <a:extLst>
              <a:ext uri="{FF2B5EF4-FFF2-40B4-BE49-F238E27FC236}">
                <a16:creationId xmlns:a16="http://schemas.microsoft.com/office/drawing/2014/main" id="{043AD6A1-85EE-7809-8C9D-221EC33725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491192"/>
              </p:ext>
            </p:extLst>
          </p:nvPr>
        </p:nvGraphicFramePr>
        <p:xfrm>
          <a:off x="302264" y="3953991"/>
          <a:ext cx="2404065" cy="10587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96950">
                  <a:extLst>
                    <a:ext uri="{9D8B030D-6E8A-4147-A177-3AD203B41FA5}">
                      <a16:colId xmlns:a16="http://schemas.microsoft.com/office/drawing/2014/main" val="39893675"/>
                    </a:ext>
                  </a:extLst>
                </a:gridCol>
                <a:gridCol w="1907115">
                  <a:extLst>
                    <a:ext uri="{9D8B030D-6E8A-4147-A177-3AD203B41FA5}">
                      <a16:colId xmlns:a16="http://schemas.microsoft.com/office/drawing/2014/main" val="4250424392"/>
                    </a:ext>
                  </a:extLst>
                </a:gridCol>
              </a:tblGrid>
              <a:tr h="20510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0" i="0" kern="120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AI</a:t>
                      </a:r>
                      <a:endParaRPr kumimoji="1" lang="ja-JP" altLang="en-US" sz="900" b="0">
                        <a:latin typeface="+mj-lt"/>
                      </a:endParaRPr>
                    </a:p>
                  </a:txBody>
                  <a:tcPr marL="74585" marR="74585" marT="37292" marB="37292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0">
                          <a:latin typeface="+mj-lt"/>
                        </a:rPr>
                        <a:t>Description</a:t>
                      </a:r>
                      <a:endParaRPr kumimoji="1" lang="ja-JP" altLang="en-US" sz="900" b="0">
                        <a:latin typeface="+mj-lt"/>
                      </a:endParaRPr>
                    </a:p>
                  </a:txBody>
                  <a:tcPr marL="74585" marR="74585" marT="37292" marB="37292"/>
                </a:tc>
                <a:extLst>
                  <a:ext uri="{0D108BD9-81ED-4DB2-BD59-A6C34878D82A}">
                    <a16:rowId xmlns:a16="http://schemas.microsoft.com/office/drawing/2014/main" val="2619248132"/>
                  </a:ext>
                </a:extLst>
              </a:tr>
              <a:tr h="205108">
                <a:tc>
                  <a:txBody>
                    <a:bodyPr/>
                    <a:lstStyle/>
                    <a:p>
                      <a:r>
                        <a:rPr kumimoji="1" lang="en-US" altLang="ja-JP" sz="900" b="0" i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AI (01)</a:t>
                      </a:r>
                      <a:endParaRPr kumimoji="1" lang="ja-JP" altLang="en-US" sz="900" b="0">
                        <a:latin typeface="+mj-lt"/>
                      </a:endParaRPr>
                    </a:p>
                  </a:txBody>
                  <a:tcPr marL="74585" marR="74585" marT="37292" marB="37292"/>
                </a:tc>
                <a:tc>
                  <a:txBody>
                    <a:bodyPr/>
                    <a:lstStyle/>
                    <a:p>
                      <a:r>
                        <a:rPr kumimoji="1" lang="en-US" altLang="ja-JP" sz="9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GTIN (Global Trade Item Number)</a:t>
                      </a:r>
                      <a:endParaRPr kumimoji="1" lang="ja-JP" altLang="en-US" sz="900" b="0" dirty="0">
                        <a:latin typeface="+mj-lt"/>
                      </a:endParaRPr>
                    </a:p>
                  </a:txBody>
                  <a:tcPr marL="74585" marR="74585" marT="37292" marB="37292"/>
                </a:tc>
                <a:extLst>
                  <a:ext uri="{0D108BD9-81ED-4DB2-BD59-A6C34878D82A}">
                    <a16:rowId xmlns:a16="http://schemas.microsoft.com/office/drawing/2014/main" val="3659491419"/>
                  </a:ext>
                </a:extLst>
              </a:tr>
              <a:tr h="205108">
                <a:tc>
                  <a:txBody>
                    <a:bodyPr/>
                    <a:lstStyle/>
                    <a:p>
                      <a:r>
                        <a:rPr kumimoji="1" lang="en-US" altLang="ja-JP" sz="900" b="0" i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AI (10)</a:t>
                      </a:r>
                      <a:endParaRPr kumimoji="1" lang="ja-JP" altLang="en-US" sz="900" b="0">
                        <a:latin typeface="+mj-lt"/>
                      </a:endParaRPr>
                    </a:p>
                  </a:txBody>
                  <a:tcPr marL="74585" marR="74585" marT="37292" marB="37292"/>
                </a:tc>
                <a:tc>
                  <a:txBody>
                    <a:bodyPr/>
                    <a:lstStyle/>
                    <a:p>
                      <a:r>
                        <a:rPr kumimoji="1" lang="en-US" altLang="ja-JP" sz="9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Batch/Lot Number</a:t>
                      </a:r>
                      <a:endParaRPr kumimoji="1" lang="ja-JP" altLang="en-US" sz="900" b="0" dirty="0">
                        <a:latin typeface="+mj-lt"/>
                      </a:endParaRPr>
                    </a:p>
                  </a:txBody>
                  <a:tcPr marL="74585" marR="74585" marT="37292" marB="37292"/>
                </a:tc>
                <a:extLst>
                  <a:ext uri="{0D108BD9-81ED-4DB2-BD59-A6C34878D82A}">
                    <a16:rowId xmlns:a16="http://schemas.microsoft.com/office/drawing/2014/main" val="4185377854"/>
                  </a:ext>
                </a:extLst>
              </a:tr>
              <a:tr h="205108">
                <a:tc>
                  <a:txBody>
                    <a:bodyPr/>
                    <a:lstStyle/>
                    <a:p>
                      <a:r>
                        <a:rPr kumimoji="1" lang="en-US" altLang="ja-JP" sz="900" b="0" i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AI (15)</a:t>
                      </a:r>
                      <a:endParaRPr kumimoji="1" lang="ja-JP" altLang="en-US" sz="900" b="0">
                        <a:latin typeface="+mj-lt"/>
                      </a:endParaRPr>
                    </a:p>
                  </a:txBody>
                  <a:tcPr marL="74585" marR="74585" marT="37292" marB="37292"/>
                </a:tc>
                <a:tc>
                  <a:txBody>
                    <a:bodyPr/>
                    <a:lstStyle/>
                    <a:p>
                      <a:r>
                        <a:rPr kumimoji="1" lang="en-US" altLang="ja-JP" sz="900" b="0" i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Best Before Date </a:t>
                      </a:r>
                      <a:r>
                        <a:rPr kumimoji="1" lang="en-US" altLang="ja-JP" sz="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(YYMMDD)</a:t>
                      </a:r>
                      <a:endParaRPr kumimoji="1" lang="ja-JP" altLang="en-US" sz="800" b="0">
                        <a:latin typeface="+mj-lt"/>
                      </a:endParaRPr>
                    </a:p>
                  </a:txBody>
                  <a:tcPr marL="74585" marR="74585" marT="37292" marB="37292"/>
                </a:tc>
                <a:extLst>
                  <a:ext uri="{0D108BD9-81ED-4DB2-BD59-A6C34878D82A}">
                    <a16:rowId xmlns:a16="http://schemas.microsoft.com/office/drawing/2014/main" val="1342664141"/>
                  </a:ext>
                </a:extLst>
              </a:tr>
              <a:tr h="211323">
                <a:tc>
                  <a:txBody>
                    <a:bodyPr/>
                    <a:lstStyle/>
                    <a:p>
                      <a:r>
                        <a:rPr kumimoji="1" lang="en-US" altLang="ja-JP" sz="900" b="0" i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AI (17)</a:t>
                      </a:r>
                      <a:endParaRPr kumimoji="1" lang="ja-JP" altLang="en-US" sz="900" b="0">
                        <a:latin typeface="+mj-lt"/>
                      </a:endParaRPr>
                    </a:p>
                  </a:txBody>
                  <a:tcPr marL="74585" marR="74585" marT="37292" marB="37292"/>
                </a:tc>
                <a:tc>
                  <a:txBody>
                    <a:bodyPr/>
                    <a:lstStyle/>
                    <a:p>
                      <a:r>
                        <a:rPr kumimoji="1" lang="en-US" altLang="ja-JP" sz="9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Expiry </a:t>
                      </a:r>
                      <a:r>
                        <a:rPr kumimoji="1" lang="en-US" altLang="ja-JP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Date (YYMMDD)</a:t>
                      </a:r>
                      <a:endParaRPr kumimoji="1" lang="ja-JP" altLang="en-US" sz="900" b="0" dirty="0">
                        <a:latin typeface="+mj-lt"/>
                      </a:endParaRPr>
                    </a:p>
                  </a:txBody>
                  <a:tcPr marL="74585" marR="74585" marT="37292" marB="37292"/>
                </a:tc>
                <a:extLst>
                  <a:ext uri="{0D108BD9-81ED-4DB2-BD59-A6C34878D82A}">
                    <a16:rowId xmlns:a16="http://schemas.microsoft.com/office/drawing/2014/main" val="3632934086"/>
                  </a:ext>
                </a:extLst>
              </a:tr>
            </a:tbl>
          </a:graphicData>
        </a:graphic>
      </p:graphicFrame>
      <p:sp>
        <p:nvSpPr>
          <p:cNvPr id="72" name="Left Brace 71">
            <a:extLst>
              <a:ext uri="{FF2B5EF4-FFF2-40B4-BE49-F238E27FC236}">
                <a16:creationId xmlns:a16="http://schemas.microsoft.com/office/drawing/2014/main" id="{04BDA5A3-31CD-6085-9856-4316437F61E0}"/>
              </a:ext>
            </a:extLst>
          </p:cNvPr>
          <p:cNvSpPr/>
          <p:nvPr/>
        </p:nvSpPr>
        <p:spPr>
          <a:xfrm flipH="1">
            <a:off x="2719524" y="4195073"/>
            <a:ext cx="205948" cy="817023"/>
          </a:xfrm>
          <a:prstGeom prst="leftBrace">
            <a:avLst>
              <a:gd name="adj1" fmla="val 8333"/>
              <a:gd name="adj2" fmla="val 5365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97B8ACE5-7CF3-5BB7-BBBA-A2D78A04D1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4609" y="1584543"/>
            <a:ext cx="607766" cy="606752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B9E5921D-A1BA-14ED-78C6-A4F528757C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5207" y="1584543"/>
            <a:ext cx="607766" cy="606752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90D2CFCE-D312-2CDB-E68A-3D97DEA8D9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2334" y="1584543"/>
            <a:ext cx="607766" cy="606752"/>
          </a:xfrm>
          <a:prstGeom prst="rect">
            <a:avLst/>
          </a:prstGeom>
        </p:spPr>
      </p:pic>
      <p:pic>
        <p:nvPicPr>
          <p:cNvPr id="77" name="図 22" descr="QR コード&#10;&#10;AI 生成コンテンツは誤りを含む可能性があります。">
            <a:extLst>
              <a:ext uri="{FF2B5EF4-FFF2-40B4-BE49-F238E27FC236}">
                <a16:creationId xmlns:a16="http://schemas.microsoft.com/office/drawing/2014/main" id="{8E318610-3674-9E23-F3C6-7DFBACC955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7515" y="4235805"/>
            <a:ext cx="685470" cy="685470"/>
          </a:xfrm>
          <a:prstGeom prst="rect">
            <a:avLst/>
          </a:prstGeom>
        </p:spPr>
      </p:pic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DDD48EAD-178B-A97B-FB02-3A1B0A866D65}"/>
              </a:ext>
            </a:extLst>
          </p:cNvPr>
          <p:cNvSpPr txBox="1">
            <a:spLocks/>
          </p:cNvSpPr>
          <p:nvPr/>
        </p:nvSpPr>
        <p:spPr bwMode="auto">
          <a:xfrm>
            <a:off x="290386" y="1099031"/>
            <a:ext cx="3085435" cy="559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kern="0" dirty="0"/>
              <a:t>Supports GS1 Digital Link reading mode 1 and mode 2</a:t>
            </a:r>
            <a:endParaRPr lang="en-NL" sz="1600" kern="0" dirty="0"/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30BA3AA8-5815-6F1A-E7A4-0162C17DF25F}"/>
              </a:ext>
            </a:extLst>
          </p:cNvPr>
          <p:cNvSpPr txBox="1">
            <a:spLocks/>
          </p:cNvSpPr>
          <p:nvPr/>
        </p:nvSpPr>
        <p:spPr bwMode="auto">
          <a:xfrm>
            <a:off x="2932240" y="3954505"/>
            <a:ext cx="256753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200" kern="0" dirty="0"/>
              <a:t>GS1 Digital Link test sample</a:t>
            </a:r>
            <a:endParaRPr lang="en-NL" sz="1200" kern="0" dirty="0"/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F3D4AE25-BDC6-B61F-9AA5-5E035A140911}"/>
              </a:ext>
            </a:extLst>
          </p:cNvPr>
          <p:cNvSpPr txBox="1">
            <a:spLocks/>
          </p:cNvSpPr>
          <p:nvPr/>
        </p:nvSpPr>
        <p:spPr bwMode="auto">
          <a:xfrm>
            <a:off x="5672334" y="2260762"/>
            <a:ext cx="101024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kern="0" dirty="0"/>
              <a:t>Output the Digital Link URI string as is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A17C31DB-855A-2159-0129-0F1D811FAC91}"/>
              </a:ext>
            </a:extLst>
          </p:cNvPr>
          <p:cNvSpPr txBox="1">
            <a:spLocks/>
          </p:cNvSpPr>
          <p:nvPr/>
        </p:nvSpPr>
        <p:spPr bwMode="auto">
          <a:xfrm>
            <a:off x="6894609" y="2268255"/>
            <a:ext cx="1027116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kern="0" dirty="0"/>
              <a:t>Extract and output only the GTIN from the Digital Link URI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481B4874-7B74-C104-6939-5D2C4FF2CED8}"/>
              </a:ext>
            </a:extLst>
          </p:cNvPr>
          <p:cNvSpPr txBox="1">
            <a:spLocks/>
          </p:cNvSpPr>
          <p:nvPr/>
        </p:nvSpPr>
        <p:spPr bwMode="auto">
          <a:xfrm>
            <a:off x="8050518" y="2260762"/>
            <a:ext cx="109348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kern="0" dirty="0"/>
              <a:t>Output the GS1 data portion, when EAN and QR are scanned, the QR will be read first.</a:t>
            </a: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490951BF-E0FC-D621-7216-C306412330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13516" y="3437684"/>
            <a:ext cx="2541976" cy="87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20063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24F3E-4702-7D87-AF2A-BB10E852D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8E513-4E23-44DA-5FCE-BD4C4F85E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Always scanning for new IDs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BBBA2-E59D-B810-E45E-7354D68AA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62" y="1062000"/>
            <a:ext cx="7920000" cy="246221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>
                <a:solidFill>
                  <a:srgbClr val="8F579F"/>
                </a:solidFill>
              </a:rPr>
              <a:t>New</a:t>
            </a:r>
            <a:r>
              <a:rPr lang="en-US" sz="1600" dirty="0"/>
              <a:t> </a:t>
            </a:r>
            <a:r>
              <a:rPr lang="en-US" sz="1600" dirty="0" err="1"/>
              <a:t>rMQR</a:t>
            </a:r>
            <a:endParaRPr lang="en-NL" sz="16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3E2A1E7-B633-16BE-14AF-5704E250A2BC}"/>
              </a:ext>
            </a:extLst>
          </p:cNvPr>
          <p:cNvSpPr txBox="1">
            <a:spLocks/>
          </p:cNvSpPr>
          <p:nvPr/>
        </p:nvSpPr>
        <p:spPr bwMode="auto">
          <a:xfrm>
            <a:off x="2864918" y="1062000"/>
            <a:ext cx="69374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kern="0" dirty="0"/>
              <a:t>DMRE</a:t>
            </a:r>
            <a:endParaRPr lang="en-NL" sz="1600" kern="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14DEF8C-71D7-64E8-BF4E-2938D014AD0E}"/>
              </a:ext>
            </a:extLst>
          </p:cNvPr>
          <p:cNvSpPr txBox="1">
            <a:spLocks/>
          </p:cNvSpPr>
          <p:nvPr/>
        </p:nvSpPr>
        <p:spPr bwMode="auto">
          <a:xfrm>
            <a:off x="4632567" y="1062000"/>
            <a:ext cx="69374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kern="0" dirty="0"/>
              <a:t>DPM</a:t>
            </a:r>
            <a:endParaRPr lang="en-NL" sz="1600" kern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016A9B2-5A33-98D8-5A1C-C898CDD6D42D}"/>
              </a:ext>
            </a:extLst>
          </p:cNvPr>
          <p:cNvSpPr txBox="1">
            <a:spLocks/>
          </p:cNvSpPr>
          <p:nvPr/>
        </p:nvSpPr>
        <p:spPr bwMode="auto">
          <a:xfrm>
            <a:off x="5732109" y="1061999"/>
            <a:ext cx="94205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kern="0" dirty="0"/>
              <a:t>Dot code</a:t>
            </a:r>
            <a:endParaRPr lang="en-NL" sz="1600" kern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27181B-2E73-098D-0E6A-C9C5E3DBE3E9}"/>
              </a:ext>
            </a:extLst>
          </p:cNvPr>
          <p:cNvSpPr txBox="1">
            <a:spLocks/>
          </p:cNvSpPr>
          <p:nvPr/>
        </p:nvSpPr>
        <p:spPr bwMode="auto">
          <a:xfrm>
            <a:off x="7652413" y="1061998"/>
            <a:ext cx="12557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kern="0" dirty="0"/>
              <a:t>OCR</a:t>
            </a:r>
            <a:endParaRPr lang="en-NL" sz="1600" kern="0" dirty="0"/>
          </a:p>
        </p:txBody>
      </p:sp>
      <p:pic>
        <p:nvPicPr>
          <p:cNvPr id="8" name="図 21">
            <a:extLst>
              <a:ext uri="{FF2B5EF4-FFF2-40B4-BE49-F238E27FC236}">
                <a16:creationId xmlns:a16="http://schemas.microsoft.com/office/drawing/2014/main" id="{29FB0FA6-3EA0-6ADA-0855-06B07F0F6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378" y="1501273"/>
            <a:ext cx="1379991" cy="71066"/>
          </a:xfrm>
          <a:prstGeom prst="rect">
            <a:avLst/>
          </a:prstGeom>
        </p:spPr>
      </p:pic>
      <p:pic>
        <p:nvPicPr>
          <p:cNvPr id="9" name="図 23">
            <a:extLst>
              <a:ext uri="{FF2B5EF4-FFF2-40B4-BE49-F238E27FC236}">
                <a16:creationId xmlns:a16="http://schemas.microsoft.com/office/drawing/2014/main" id="{8990563C-BC59-8955-9F6D-B7C2EA3F9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461" y="1483477"/>
            <a:ext cx="1429572" cy="80982"/>
          </a:xfrm>
          <a:prstGeom prst="rect">
            <a:avLst/>
          </a:prstGeom>
        </p:spPr>
      </p:pic>
      <p:pic>
        <p:nvPicPr>
          <p:cNvPr id="12" name="図 35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B20F27C4-C950-022F-FF99-29867CFE94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887813" y="2156371"/>
            <a:ext cx="677165" cy="2305651"/>
          </a:xfrm>
          <a:prstGeom prst="rect">
            <a:avLst/>
          </a:prstGeom>
        </p:spPr>
      </p:pic>
      <p:pic>
        <p:nvPicPr>
          <p:cNvPr id="13" name="図 37" descr="ダイアグラム&#10;&#10;自動的に生成された説明">
            <a:extLst>
              <a:ext uri="{FF2B5EF4-FFF2-40B4-BE49-F238E27FC236}">
                <a16:creationId xmlns:a16="http://schemas.microsoft.com/office/drawing/2014/main" id="{070E54C0-6609-C26D-AB3F-5A405A93D95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809"/>
          <a:stretch/>
        </p:blipFill>
        <p:spPr>
          <a:xfrm>
            <a:off x="2785838" y="3577459"/>
            <a:ext cx="789170" cy="156604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FD524B4-1088-7FD5-C15D-B5A8DA608759}"/>
              </a:ext>
            </a:extLst>
          </p:cNvPr>
          <p:cNvSpPr/>
          <p:nvPr/>
        </p:nvSpPr>
        <p:spPr bwMode="auto">
          <a:xfrm>
            <a:off x="336229" y="2378939"/>
            <a:ext cx="1510514" cy="84583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14" name="図 41" descr="回路, 電子機器 が含まれている画像&#10;&#10;自動的に生成された説明">
            <a:extLst>
              <a:ext uri="{FF2B5EF4-FFF2-40B4-BE49-F238E27FC236}">
                <a16:creationId xmlns:a16="http://schemas.microsoft.com/office/drawing/2014/main" id="{5E335CCE-5374-6480-AA9F-CA2BDF6DAA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0376" y="2210297"/>
            <a:ext cx="1123042" cy="1212376"/>
          </a:xfrm>
          <a:prstGeom prst="rect">
            <a:avLst/>
          </a:prstGeom>
        </p:spPr>
      </p:pic>
      <p:grpSp>
        <p:nvGrpSpPr>
          <p:cNvPr id="15" name="グループ化 5">
            <a:extLst>
              <a:ext uri="{FF2B5EF4-FFF2-40B4-BE49-F238E27FC236}">
                <a16:creationId xmlns:a16="http://schemas.microsoft.com/office/drawing/2014/main" id="{F863E4C9-4FE1-23E3-7C71-14BD62179645}"/>
              </a:ext>
            </a:extLst>
          </p:cNvPr>
          <p:cNvGrpSpPr/>
          <p:nvPr/>
        </p:nvGrpSpPr>
        <p:grpSpPr>
          <a:xfrm>
            <a:off x="336229" y="2378939"/>
            <a:ext cx="1510514" cy="864364"/>
            <a:chOff x="460572" y="2804547"/>
            <a:chExt cx="2228455" cy="1275193"/>
          </a:xfrm>
        </p:grpSpPr>
        <p:sp>
          <p:nvSpPr>
            <p:cNvPr id="16" name="テキスト ボックス 7">
              <a:extLst>
                <a:ext uri="{FF2B5EF4-FFF2-40B4-BE49-F238E27FC236}">
                  <a16:creationId xmlns:a16="http://schemas.microsoft.com/office/drawing/2014/main" id="{997D6AEF-4AD7-A1F9-8623-C0F463EF2671}"/>
                </a:ext>
              </a:extLst>
            </p:cNvPr>
            <p:cNvSpPr txBox="1"/>
            <p:nvPr/>
          </p:nvSpPr>
          <p:spPr>
            <a:xfrm>
              <a:off x="460572" y="2804547"/>
              <a:ext cx="2228455" cy="1247862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17" name="テキスト ボックス 8">
              <a:extLst>
                <a:ext uri="{FF2B5EF4-FFF2-40B4-BE49-F238E27FC236}">
                  <a16:creationId xmlns:a16="http://schemas.microsoft.com/office/drawing/2014/main" id="{A03B2D53-8FAF-C0BA-16F8-A76F98C24F47}"/>
                </a:ext>
              </a:extLst>
            </p:cNvPr>
            <p:cNvSpPr txBox="1"/>
            <p:nvPr/>
          </p:nvSpPr>
          <p:spPr>
            <a:xfrm>
              <a:off x="460572" y="3786486"/>
              <a:ext cx="2228455" cy="27636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18" name="テキスト ボックス 9">
              <a:extLst>
                <a:ext uri="{FF2B5EF4-FFF2-40B4-BE49-F238E27FC236}">
                  <a16:creationId xmlns:a16="http://schemas.microsoft.com/office/drawing/2014/main" id="{FF01B406-6143-BC85-5BA3-33575839FE4D}"/>
                </a:ext>
              </a:extLst>
            </p:cNvPr>
            <p:cNvSpPr txBox="1"/>
            <p:nvPr/>
          </p:nvSpPr>
          <p:spPr>
            <a:xfrm>
              <a:off x="460572" y="2804547"/>
              <a:ext cx="2228455" cy="27636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19" name="テキスト ボックス 10">
              <a:extLst>
                <a:ext uri="{FF2B5EF4-FFF2-40B4-BE49-F238E27FC236}">
                  <a16:creationId xmlns:a16="http://schemas.microsoft.com/office/drawing/2014/main" id="{B041AC2B-9A98-7F63-7FC7-17C23FA507A9}"/>
                </a:ext>
              </a:extLst>
            </p:cNvPr>
            <p:cNvSpPr txBox="1"/>
            <p:nvPr/>
          </p:nvSpPr>
          <p:spPr>
            <a:xfrm rot="10800000">
              <a:off x="1698050" y="3784600"/>
              <a:ext cx="990977" cy="29514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r>
                <a:rPr kumimoji="1" lang="en-US" altLang="ja-JP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Ticket to ride</a:t>
              </a:r>
              <a:endParaRPr kumimoji="1" lang="ja-JP" alt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テキスト ボックス 11">
              <a:extLst>
                <a:ext uri="{FF2B5EF4-FFF2-40B4-BE49-F238E27FC236}">
                  <a16:creationId xmlns:a16="http://schemas.microsoft.com/office/drawing/2014/main" id="{7A4CB328-1433-2EAB-F11E-58246BAF2F6D}"/>
                </a:ext>
              </a:extLst>
            </p:cNvPr>
            <p:cNvSpPr txBox="1"/>
            <p:nvPr/>
          </p:nvSpPr>
          <p:spPr>
            <a:xfrm>
              <a:off x="460572" y="2814569"/>
              <a:ext cx="1003026" cy="29514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r>
                <a:rPr kumimoji="1" lang="en-US" altLang="ja-JP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Ticket to ride</a:t>
              </a:r>
              <a:endParaRPr kumimoji="1" lang="ja-JP" alt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テキスト ボックス 12">
              <a:extLst>
                <a:ext uri="{FF2B5EF4-FFF2-40B4-BE49-F238E27FC236}">
                  <a16:creationId xmlns:a16="http://schemas.microsoft.com/office/drawing/2014/main" id="{05C0857C-7473-5A84-D9F6-FB07106155BD}"/>
                </a:ext>
              </a:extLst>
            </p:cNvPr>
            <p:cNvSpPr txBox="1"/>
            <p:nvPr/>
          </p:nvSpPr>
          <p:spPr>
            <a:xfrm>
              <a:off x="679313" y="3183825"/>
              <a:ext cx="1840927" cy="5448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800" dirty="0">
                  <a:latin typeface="Arial" panose="020B0604020202020204" pitchFamily="34" charset="0"/>
                  <a:cs typeface="Arial" panose="020B0604020202020204" pitchFamily="34" charset="0"/>
                </a:rPr>
                <a:t>to Tokyo</a:t>
              </a:r>
              <a:endParaRPr kumimoji="1" lang="ja-JP" alt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図 13" descr="QR コード&#10;&#10;自動的に生成された説明">
              <a:extLst>
                <a:ext uri="{FF2B5EF4-FFF2-40B4-BE49-F238E27FC236}">
                  <a16:creationId xmlns:a16="http://schemas.microsoft.com/office/drawing/2014/main" id="{B5605AF0-FA47-8F36-5869-0AC4257B9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3270" y="2870771"/>
              <a:ext cx="1271521" cy="145073"/>
            </a:xfrm>
            <a:prstGeom prst="rect">
              <a:avLst/>
            </a:prstGeom>
          </p:spPr>
        </p:pic>
        <p:pic>
          <p:nvPicPr>
            <p:cNvPr id="23" name="図 44" descr="QR コード&#10;&#10;自動的に生成された説明">
              <a:extLst>
                <a:ext uri="{FF2B5EF4-FFF2-40B4-BE49-F238E27FC236}">
                  <a16:creationId xmlns:a16="http://schemas.microsoft.com/office/drawing/2014/main" id="{A15D38A9-0E69-9FF4-C3F9-21C833DB82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12763" y="3843063"/>
              <a:ext cx="1271521" cy="145073"/>
            </a:xfrm>
            <a:prstGeom prst="rect">
              <a:avLst/>
            </a:prstGeom>
          </p:spPr>
        </p:pic>
      </p:grpSp>
      <p:pic>
        <p:nvPicPr>
          <p:cNvPr id="24" name="図 46" descr="背景パターン&#10;&#10;自動的に生成された説明">
            <a:extLst>
              <a:ext uri="{FF2B5EF4-FFF2-40B4-BE49-F238E27FC236}">
                <a16:creationId xmlns:a16="http://schemas.microsoft.com/office/drawing/2014/main" id="{C0269F29-4324-97E4-3FA1-1F8B53B5D4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2491" y="3813567"/>
            <a:ext cx="924661" cy="836185"/>
          </a:xfrm>
          <a:prstGeom prst="rect">
            <a:avLst/>
          </a:prstGeom>
        </p:spPr>
      </p:pic>
      <p:pic>
        <p:nvPicPr>
          <p:cNvPr id="25" name="図 48" descr="テキスト, 手紙&#10;&#10;自動的に生成された説明">
            <a:extLst>
              <a:ext uri="{FF2B5EF4-FFF2-40B4-BE49-F238E27FC236}">
                <a16:creationId xmlns:a16="http://schemas.microsoft.com/office/drawing/2014/main" id="{AF2A3AF4-AC8A-447A-FD41-709AE0E764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8636" y="2801858"/>
            <a:ext cx="2213387" cy="896097"/>
          </a:xfrm>
          <a:prstGeom prst="rect">
            <a:avLst/>
          </a:prstGeom>
        </p:spPr>
      </p:pic>
      <p:pic>
        <p:nvPicPr>
          <p:cNvPr id="26" name="Picture 25" descr="A close-up of test tubes&#10;&#10;Description automatically generated">
            <a:extLst>
              <a:ext uri="{FF2B5EF4-FFF2-40B4-BE49-F238E27FC236}">
                <a16:creationId xmlns:a16="http://schemas.microsoft.com/office/drawing/2014/main" id="{05FCE2E5-68DE-72D3-3A74-14C5A719DC8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31251" b="13692"/>
          <a:stretch/>
        </p:blipFill>
        <p:spPr>
          <a:xfrm>
            <a:off x="2331448" y="2194718"/>
            <a:ext cx="1738908" cy="1227954"/>
          </a:xfrm>
          <a:prstGeom prst="rect">
            <a:avLst/>
          </a:prstGeom>
        </p:spPr>
      </p:pic>
      <p:grpSp>
        <p:nvGrpSpPr>
          <p:cNvPr id="27" name="グループ化 4">
            <a:extLst>
              <a:ext uri="{FF2B5EF4-FFF2-40B4-BE49-F238E27FC236}">
                <a16:creationId xmlns:a16="http://schemas.microsoft.com/office/drawing/2014/main" id="{D2B416FB-B613-1CE6-872D-C72679BC725D}"/>
              </a:ext>
            </a:extLst>
          </p:cNvPr>
          <p:cNvGrpSpPr/>
          <p:nvPr/>
        </p:nvGrpSpPr>
        <p:grpSpPr>
          <a:xfrm>
            <a:off x="213246" y="3825308"/>
            <a:ext cx="2081932" cy="845838"/>
            <a:chOff x="74616" y="4938369"/>
            <a:chExt cx="3303992" cy="1464168"/>
          </a:xfrm>
        </p:grpSpPr>
        <p:sp>
          <p:nvSpPr>
            <p:cNvPr id="28" name="正方形/長方形 24">
              <a:extLst>
                <a:ext uri="{FF2B5EF4-FFF2-40B4-BE49-F238E27FC236}">
                  <a16:creationId xmlns:a16="http://schemas.microsoft.com/office/drawing/2014/main" id="{2B015F0D-636F-C3CB-D309-619C0B290693}"/>
                </a:ext>
              </a:extLst>
            </p:cNvPr>
            <p:cNvSpPr/>
            <p:nvPr/>
          </p:nvSpPr>
          <p:spPr>
            <a:xfrm>
              <a:off x="74616" y="4938369"/>
              <a:ext cx="3303992" cy="79208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9" name="正方形/長方形 25">
              <a:extLst>
                <a:ext uri="{FF2B5EF4-FFF2-40B4-BE49-F238E27FC236}">
                  <a16:creationId xmlns:a16="http://schemas.microsoft.com/office/drawing/2014/main" id="{B0AF4DCA-73BA-1D70-C69F-1416388516F0}"/>
                </a:ext>
              </a:extLst>
            </p:cNvPr>
            <p:cNvSpPr/>
            <p:nvPr/>
          </p:nvSpPr>
          <p:spPr>
            <a:xfrm>
              <a:off x="679314" y="4950797"/>
              <a:ext cx="2153730" cy="1451740"/>
            </a:xfrm>
            <a:prstGeom prst="rect">
              <a:avLst/>
            </a:prstGeom>
            <a:solidFill>
              <a:srgbClr val="FF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正方形/長方形 26">
              <a:extLst>
                <a:ext uri="{FF2B5EF4-FFF2-40B4-BE49-F238E27FC236}">
                  <a16:creationId xmlns:a16="http://schemas.microsoft.com/office/drawing/2014/main" id="{612CF5D9-BA19-D12B-9218-6527E02077A3}"/>
                </a:ext>
              </a:extLst>
            </p:cNvPr>
            <p:cNvSpPr/>
            <p:nvPr/>
          </p:nvSpPr>
          <p:spPr>
            <a:xfrm>
              <a:off x="753533" y="5429087"/>
              <a:ext cx="2007500" cy="8972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8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$</a:t>
              </a:r>
              <a:r>
                <a:rPr kumimoji="1" lang="en-US" altLang="ja-JP" sz="28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6.5</a:t>
              </a:r>
              <a:r>
                <a:rPr kumimoji="1" lang="ja-JP" altLang="en-US" sz="28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　</a:t>
              </a:r>
            </a:p>
          </p:txBody>
        </p:sp>
        <p:sp>
          <p:nvSpPr>
            <p:cNvPr id="31" name="矢印: 五方向 27">
              <a:extLst>
                <a:ext uri="{FF2B5EF4-FFF2-40B4-BE49-F238E27FC236}">
                  <a16:creationId xmlns:a16="http://schemas.microsoft.com/office/drawing/2014/main" id="{7AF3C3C6-F820-A3D3-2F82-88101C39414C}"/>
                </a:ext>
              </a:extLst>
            </p:cNvPr>
            <p:cNvSpPr/>
            <p:nvPr/>
          </p:nvSpPr>
          <p:spPr>
            <a:xfrm rot="5400000">
              <a:off x="1541319" y="4176535"/>
              <a:ext cx="393060" cy="2046369"/>
            </a:xfrm>
            <a:prstGeom prst="homePlate">
              <a:avLst>
                <a:gd name="adj" fmla="val 3351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en-US" altLang="ja-JP" sz="1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PRICE</a:t>
              </a:r>
            </a:p>
            <a:p>
              <a:pPr algn="ctr"/>
              <a:r>
                <a:rPr kumimoji="1" lang="en-US" altLang="ja-JP" sz="9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Discount</a:t>
              </a:r>
              <a:endParaRPr kumimoji="1" lang="ja-JP" altLang="en-US" sz="9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テキスト ボックス 29">
              <a:extLst>
                <a:ext uri="{FF2B5EF4-FFF2-40B4-BE49-F238E27FC236}">
                  <a16:creationId xmlns:a16="http://schemas.microsoft.com/office/drawing/2014/main" id="{EBACA4F6-811C-6993-2535-36B493D202C4}"/>
                </a:ext>
              </a:extLst>
            </p:cNvPr>
            <p:cNvSpPr txBox="1"/>
            <p:nvPr/>
          </p:nvSpPr>
          <p:spPr>
            <a:xfrm>
              <a:off x="720731" y="5370750"/>
              <a:ext cx="5229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strike="sngStrike" dirty="0">
                  <a:latin typeface="Calibri" panose="020F0502020204030204" pitchFamily="34" charset="0"/>
                  <a:cs typeface="Calibri" panose="020F0502020204030204" pitchFamily="34" charset="0"/>
                </a:rPr>
                <a:t>$</a:t>
              </a:r>
              <a:r>
                <a:rPr kumimoji="1" lang="en-US" altLang="ja-JP" sz="1600" strike="sngStrike" dirty="0">
                  <a:latin typeface="Calibri" panose="020F0502020204030204" pitchFamily="34" charset="0"/>
                  <a:cs typeface="Calibri" panose="020F0502020204030204" pitchFamily="34" charset="0"/>
                </a:rPr>
                <a:t>8.0</a:t>
              </a:r>
              <a:endParaRPr kumimoji="1" lang="ja-JP" altLang="en-US" sz="1600" strike="sngStrike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3" name="図 3" descr="図形&#10;&#10;中程度の精度で自動的に生成された説明">
              <a:extLst>
                <a:ext uri="{FF2B5EF4-FFF2-40B4-BE49-F238E27FC236}">
                  <a16:creationId xmlns:a16="http://schemas.microsoft.com/office/drawing/2014/main" id="{49AD3EA2-B073-0970-E00F-A13B3F724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16660" y="6150953"/>
              <a:ext cx="662086" cy="140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592007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7D5A0-8EED-0463-BE14-C2A1628E3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48B74-6170-5C05-8EF8-98A49B1AF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Best-in-class of ESD immunity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9E065-050C-F54C-85DB-F1B866E0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712" y="1418006"/>
            <a:ext cx="1943049" cy="769441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Indirect discharge </a:t>
            </a:r>
          </a:p>
          <a:p>
            <a:pPr>
              <a:spcBef>
                <a:spcPts val="0"/>
              </a:spcBef>
            </a:pP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Standard: IEC 61000-4-2</a:t>
            </a:r>
          </a:p>
          <a:p>
            <a:pPr>
              <a:spcBef>
                <a:spcPts val="0"/>
              </a:spcBef>
            </a:pP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Standard value: ±6KV </a:t>
            </a:r>
            <a:b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(Class 2)</a:t>
            </a:r>
            <a:endParaRPr lang="en-US" altLang="ja-JP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図 5" descr="ダイアグラム&#10;&#10;自動的に生成された説明">
            <a:extLst>
              <a:ext uri="{FF2B5EF4-FFF2-40B4-BE49-F238E27FC236}">
                <a16:creationId xmlns:a16="http://schemas.microsoft.com/office/drawing/2014/main" id="{39450D23-23BF-A1D0-3F6D-B1F3BA79B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4150" y="1416624"/>
            <a:ext cx="1850149" cy="1326081"/>
          </a:xfrm>
          <a:prstGeom prst="rect">
            <a:avLst/>
          </a:prstGeom>
        </p:spPr>
      </p:pic>
      <p:pic>
        <p:nvPicPr>
          <p:cNvPr id="13" name="図 6" descr="ダイアグラム&#10;&#10;自動的に生成された説明">
            <a:extLst>
              <a:ext uri="{FF2B5EF4-FFF2-40B4-BE49-F238E27FC236}">
                <a16:creationId xmlns:a16="http://schemas.microsoft.com/office/drawing/2014/main" id="{34EFD83C-DC6D-0A41-66AE-3A316A14C1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3250"/>
          <a:stretch/>
        </p:blipFill>
        <p:spPr>
          <a:xfrm>
            <a:off x="2294151" y="3362340"/>
            <a:ext cx="1850149" cy="1149716"/>
          </a:xfrm>
          <a:prstGeom prst="rect">
            <a:avLst/>
          </a:prstGeom>
        </p:spPr>
      </p:pic>
      <p:graphicFrame>
        <p:nvGraphicFramePr>
          <p:cNvPr id="16" name="グラフ 9">
            <a:extLst>
              <a:ext uri="{FF2B5EF4-FFF2-40B4-BE49-F238E27FC236}">
                <a16:creationId xmlns:a16="http://schemas.microsoft.com/office/drawing/2014/main" id="{CAFBCF59-78BC-2B2F-1130-27DB7227D7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0753726"/>
              </p:ext>
            </p:extLst>
          </p:nvPr>
        </p:nvGraphicFramePr>
        <p:xfrm>
          <a:off x="4750522" y="1416624"/>
          <a:ext cx="4400550" cy="3113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7" name="直線コネクタ 10">
            <a:extLst>
              <a:ext uri="{FF2B5EF4-FFF2-40B4-BE49-F238E27FC236}">
                <a16:creationId xmlns:a16="http://schemas.microsoft.com/office/drawing/2014/main" id="{910D5A59-9AEF-1CFF-7FF3-0035B4B17197}"/>
              </a:ext>
            </a:extLst>
          </p:cNvPr>
          <p:cNvCxnSpPr>
            <a:cxnSpLocks/>
          </p:cNvCxnSpPr>
          <p:nvPr/>
        </p:nvCxnSpPr>
        <p:spPr>
          <a:xfrm>
            <a:off x="5508291" y="3681455"/>
            <a:ext cx="1426992" cy="0"/>
          </a:xfrm>
          <a:prstGeom prst="line">
            <a:avLst/>
          </a:prstGeom>
          <a:ln w="19050">
            <a:solidFill>
              <a:srgbClr val="D35917"/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直線コネクタ 11">
            <a:extLst>
              <a:ext uri="{FF2B5EF4-FFF2-40B4-BE49-F238E27FC236}">
                <a16:creationId xmlns:a16="http://schemas.microsoft.com/office/drawing/2014/main" id="{6ED2A2FC-55CD-A961-521E-832FA2F58325}"/>
              </a:ext>
            </a:extLst>
          </p:cNvPr>
          <p:cNvCxnSpPr>
            <a:cxnSpLocks/>
          </p:cNvCxnSpPr>
          <p:nvPr/>
        </p:nvCxnSpPr>
        <p:spPr>
          <a:xfrm>
            <a:off x="7396956" y="3498863"/>
            <a:ext cx="1426992" cy="0"/>
          </a:xfrm>
          <a:prstGeom prst="line">
            <a:avLst/>
          </a:prstGeom>
          <a:ln w="19050">
            <a:solidFill>
              <a:srgbClr val="D35917"/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" name="矢印: 右 12">
            <a:extLst>
              <a:ext uri="{FF2B5EF4-FFF2-40B4-BE49-F238E27FC236}">
                <a16:creationId xmlns:a16="http://schemas.microsoft.com/office/drawing/2014/main" id="{9B692669-3FAD-506D-C598-480BED2A90EA}"/>
              </a:ext>
            </a:extLst>
          </p:cNvPr>
          <p:cNvSpPr/>
          <p:nvPr/>
        </p:nvSpPr>
        <p:spPr>
          <a:xfrm rot="19447175">
            <a:off x="6061088" y="3051539"/>
            <a:ext cx="293792" cy="136944"/>
          </a:xfrm>
          <a:prstGeom prst="rightArrow">
            <a:avLst/>
          </a:prstGeom>
          <a:solidFill>
            <a:srgbClr val="8989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矢印: 右 13">
            <a:extLst>
              <a:ext uri="{FF2B5EF4-FFF2-40B4-BE49-F238E27FC236}">
                <a16:creationId xmlns:a16="http://schemas.microsoft.com/office/drawing/2014/main" id="{2CA7F619-3012-C677-A505-01BDC41B9C3B}"/>
              </a:ext>
            </a:extLst>
          </p:cNvPr>
          <p:cNvSpPr/>
          <p:nvPr/>
        </p:nvSpPr>
        <p:spPr>
          <a:xfrm rot="19447175">
            <a:off x="7962491" y="3031756"/>
            <a:ext cx="293792" cy="136944"/>
          </a:xfrm>
          <a:prstGeom prst="rightArrow">
            <a:avLst/>
          </a:prstGeom>
          <a:solidFill>
            <a:srgbClr val="8989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C0D8A19-420F-2E58-7C67-876AFB0FD57B}"/>
              </a:ext>
            </a:extLst>
          </p:cNvPr>
          <p:cNvSpPr txBox="1">
            <a:spLocks/>
          </p:cNvSpPr>
          <p:nvPr/>
        </p:nvSpPr>
        <p:spPr bwMode="auto">
          <a:xfrm>
            <a:off x="239712" y="3342117"/>
            <a:ext cx="20167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en-US" altLang="ja-JP" sz="1400" b="1" kern="0" dirty="0">
                <a:latin typeface="Arial" panose="020B0604020202020204" pitchFamily="34" charset="0"/>
                <a:cs typeface="Arial" panose="020B0604020202020204" pitchFamily="34" charset="0"/>
              </a:rPr>
              <a:t>Direct discharge (air)</a:t>
            </a:r>
          </a:p>
          <a:p>
            <a:pPr>
              <a:spcBef>
                <a:spcPts val="0"/>
              </a:spcBef>
            </a:pPr>
            <a:r>
              <a:rPr kumimoji="1" lang="en-US" altLang="ja-JP" sz="1200" kern="0" dirty="0">
                <a:latin typeface="Arial" panose="020B0604020202020204" pitchFamily="34" charset="0"/>
                <a:cs typeface="Arial" panose="020B0604020202020204" pitchFamily="34" charset="0"/>
              </a:rPr>
              <a:t>Standard: IEC 61000-4-2</a:t>
            </a:r>
          </a:p>
          <a:p>
            <a:pPr>
              <a:spcBef>
                <a:spcPts val="0"/>
              </a:spcBef>
            </a:pPr>
            <a:r>
              <a:rPr kumimoji="1" lang="en-US" altLang="ja-JP" sz="1200" kern="0" dirty="0">
                <a:latin typeface="Arial" panose="020B0604020202020204" pitchFamily="34" charset="0"/>
                <a:cs typeface="Arial" panose="020B0604020202020204" pitchFamily="34" charset="0"/>
              </a:rPr>
              <a:t>Standard value: ±8KV</a:t>
            </a:r>
            <a:endParaRPr lang="en-US" altLang="ja-JP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24130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9D11F-D089-77FC-1145-BCE250D53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C33EA-C4A9-E3A5-1D05-F26248FB3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 with optional accessories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7791F-BAD3-A07F-A0A9-04D4DFDD6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187" y="1062000"/>
            <a:ext cx="7920000" cy="246221"/>
          </a:xfrm>
        </p:spPr>
        <p:txBody>
          <a:bodyPr/>
          <a:lstStyle/>
          <a:p>
            <a:pPr marL="0" indent="0">
              <a:buNone/>
            </a:pPr>
            <a:r>
              <a:rPr lang="en-US" altLang="ja-JP" sz="1600" dirty="0">
                <a:latin typeface="+mj-lt"/>
                <a:cs typeface="Arial" panose="020B0604020202020204" pitchFamily="34" charset="0"/>
              </a:rPr>
              <a:t>L-22XS comes several optional cables and a wall mount stand</a:t>
            </a:r>
            <a:r>
              <a:rPr lang="ja-JP" altLang="en-US" sz="16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FB93254-3EBF-E53B-F445-F8CEED8CCDB1}"/>
              </a:ext>
            </a:extLst>
          </p:cNvPr>
          <p:cNvSpPr txBox="1">
            <a:spLocks/>
          </p:cNvSpPr>
          <p:nvPr/>
        </p:nvSpPr>
        <p:spPr bwMode="auto">
          <a:xfrm>
            <a:off x="4687994" y="1647216"/>
            <a:ext cx="201771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sz="1400" kern="0" dirty="0">
                <a:solidFill>
                  <a:srgbClr val="8F57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Straight </a:t>
            </a:r>
            <a:r>
              <a:rPr lang="en-US" altLang="ja-JP" sz="1400" kern="0" dirty="0">
                <a:latin typeface="Arial" panose="020B0604020202020204" pitchFamily="34" charset="0"/>
                <a:cs typeface="Arial" panose="020B0604020202020204" pitchFamily="34" charset="0"/>
              </a:rPr>
              <a:t>cables</a:t>
            </a:r>
            <a:endParaRPr lang="ja-JP" altLang="en-US" sz="14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C6F0B14-FE74-08B7-AC95-D12D81F2BF5E}"/>
              </a:ext>
            </a:extLst>
          </p:cNvPr>
          <p:cNvSpPr txBox="1">
            <a:spLocks/>
          </p:cNvSpPr>
          <p:nvPr/>
        </p:nvSpPr>
        <p:spPr bwMode="auto">
          <a:xfrm>
            <a:off x="4687994" y="2106966"/>
            <a:ext cx="3345663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kern="0" dirty="0">
                <a:latin typeface="Arial" panose="020B0604020202020204" pitchFamily="34" charset="0"/>
                <a:cs typeface="Arial" panose="020B0604020202020204" pitchFamily="34" charset="0"/>
              </a:rPr>
              <a:t>Black cable – USB – 2.1m </a:t>
            </a:r>
          </a:p>
          <a:p>
            <a:r>
              <a:rPr lang="en-US" altLang="ja-JP" sz="1200" kern="0" dirty="0">
                <a:latin typeface="Arial" panose="020B0604020202020204" pitchFamily="34" charset="0"/>
                <a:cs typeface="Arial" panose="020B0604020202020204" pitchFamily="34" charset="0"/>
              </a:rPr>
              <a:t>Black cable – USB – 4.0m</a:t>
            </a:r>
          </a:p>
          <a:p>
            <a:r>
              <a:rPr lang="en-US" altLang="ja-JP" sz="1200" kern="0" dirty="0">
                <a:latin typeface="Arial" panose="020B0604020202020204" pitchFamily="34" charset="0"/>
                <a:cs typeface="Arial" panose="020B0604020202020204" pitchFamily="34" charset="0"/>
              </a:rPr>
              <a:t>White cable – RS232C – 4.0m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5D59335-04B5-5488-1FAD-5B9E08803E3D}"/>
              </a:ext>
            </a:extLst>
          </p:cNvPr>
          <p:cNvSpPr txBox="1">
            <a:spLocks/>
          </p:cNvSpPr>
          <p:nvPr/>
        </p:nvSpPr>
        <p:spPr bwMode="auto">
          <a:xfrm>
            <a:off x="4703455" y="2889235"/>
            <a:ext cx="201771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sz="1100" kern="0" dirty="0">
                <a:latin typeface="Arial" panose="020B0604020202020204" pitchFamily="34" charset="0"/>
                <a:cs typeface="Arial" panose="020B0604020202020204" pitchFamily="34" charset="0"/>
              </a:rPr>
              <a:t>* MOQ applies</a:t>
            </a:r>
            <a:endParaRPr lang="ja-JP" altLang="en-US" sz="11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3F17CD8-CD9E-1257-4B9E-56CB617E084E}"/>
              </a:ext>
            </a:extLst>
          </p:cNvPr>
          <p:cNvSpPr txBox="1">
            <a:spLocks/>
          </p:cNvSpPr>
          <p:nvPr/>
        </p:nvSpPr>
        <p:spPr bwMode="auto">
          <a:xfrm>
            <a:off x="611188" y="1647216"/>
            <a:ext cx="201771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sz="1400" kern="0" dirty="0">
                <a:solidFill>
                  <a:srgbClr val="8F57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en-US" altLang="ja-JP" sz="1400" kern="0" dirty="0">
                <a:latin typeface="Arial" panose="020B0604020202020204" pitchFamily="34" charset="0"/>
                <a:cs typeface="Arial" panose="020B0604020202020204" pitchFamily="34" charset="0"/>
              </a:rPr>
              <a:t> ST-2 wall mount</a:t>
            </a:r>
            <a:endParaRPr lang="ja-JP" altLang="en-US" sz="14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図 5" descr="座る, テーブル, 暗い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B2C754B-F6CA-326A-0FD8-93E4E9351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1466" y="2106966"/>
            <a:ext cx="1030224" cy="1127390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6EA5DBE-C6C1-6B62-AE8F-5BBBB85B7DCB}"/>
              </a:ext>
            </a:extLst>
          </p:cNvPr>
          <p:cNvSpPr txBox="1">
            <a:spLocks/>
          </p:cNvSpPr>
          <p:nvPr/>
        </p:nvSpPr>
        <p:spPr bwMode="auto">
          <a:xfrm>
            <a:off x="611187" y="4648019"/>
            <a:ext cx="315118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28E"/>
              </a:buClr>
              <a:buSzPct val="105000"/>
              <a:buFont typeface="Arial" panose="020B0604020202020204" pitchFamily="34" charset="0"/>
              <a:buChar char="•"/>
              <a:defRPr sz="18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5429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Font typeface="Arial" panose="020B0604020202020204" pitchFamily="34" charset="0"/>
              <a:buChar char="–"/>
              <a:defRPr sz="16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895350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EB6"/>
              </a:buClr>
              <a:buSzPct val="105000"/>
              <a:buChar char="•"/>
              <a:defRPr sz="1400">
                <a:solidFill>
                  <a:srgbClr val="003E66"/>
                </a:solidFill>
                <a:latin typeface="Arial" charset="0"/>
                <a:ea typeface="MS PGothic" pitchFamily="34" charset="-128"/>
                <a:cs typeface="+mn-cs"/>
              </a:defRPr>
            </a:lvl3pPr>
            <a:lvl4pPr marL="1258888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" panose="02020603050405020304" pitchFamily="18" charset="0"/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4pPr>
            <a:lvl5pPr marL="1527175" indent="-88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rgbClr val="898989"/>
                </a:solidFill>
                <a:latin typeface="Arial" charset="0"/>
                <a:ea typeface="MS PGothic" pitchFamily="34" charset="-128"/>
                <a:cs typeface="+mn-cs"/>
              </a:defRPr>
            </a:lvl5pPr>
            <a:lvl6pPr marL="19843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4415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987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355975" indent="-889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sz="1200" kern="0" dirty="0">
                <a:latin typeface="Arial" panose="020B0604020202020204" pitchFamily="34" charset="0"/>
                <a:cs typeface="Arial" panose="020B0604020202020204" pitchFamily="34" charset="0"/>
              </a:rPr>
              <a:t>* ST-2 is compatible with other scanners</a:t>
            </a:r>
            <a:endParaRPr lang="ja-JP" alt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図 21" descr="屋内, テーブル, コンピュータ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4A8E81BF-ADE2-C7B5-DE81-E2E91D929D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22" b="16925"/>
          <a:stretch>
            <a:fillRect/>
          </a:stretch>
        </p:blipFill>
        <p:spPr>
          <a:xfrm>
            <a:off x="611188" y="2126550"/>
            <a:ext cx="1564200" cy="2443066"/>
          </a:xfrm>
          <a:prstGeom prst="rect">
            <a:avLst/>
          </a:prstGeom>
        </p:spPr>
      </p:pic>
      <p:pic>
        <p:nvPicPr>
          <p:cNvPr id="7" name="図 17" descr="テーブル, 座る, マウス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62E31D6F-BB0C-B798-BAA6-A9E3D7AB87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1562" y="3293206"/>
            <a:ext cx="1558457" cy="127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80185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5">
            <a:extLst>
              <a:ext uri="{FF2B5EF4-FFF2-40B4-BE49-F238E27FC236}">
                <a16:creationId xmlns:a16="http://schemas.microsoft.com/office/drawing/2014/main" id="{C96AFAD2-DC66-95D2-65AC-BC6EA0B5D7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altLang="en-NL" dirty="0">
                <a:latin typeface="Arial" panose="020B0604020202020204" pitchFamily="34" charset="0"/>
              </a:rPr>
              <a:t>Thank you for your attention</a:t>
            </a:r>
            <a:endParaRPr lang="en-NL" altLang="en-NL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3_Presentation1">
  <a:themeElements>
    <a:clrScheme name="Custom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0000FF"/>
      </a:folHlink>
    </a:clrScheme>
    <a:fontScheme name="2_Presentation1">
      <a:majorFont>
        <a:latin typeface=""/>
        <a:ea typeface="ＭＳ Ｐゴシック"/>
        <a:cs typeface=""/>
      </a:majorFont>
      <a:minorFont>
        <a:latin typeface="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lnDef>
  </a:objectDefaults>
  <a:extraClrSchemeLst>
    <a:extraClrScheme>
      <a:clrScheme name="Presentation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72D64673C3AB41A0BC774EC47EB135" ma:contentTypeVersion="13" ma:contentTypeDescription="Create a new document." ma:contentTypeScope="" ma:versionID="9301776a1c90674757821607714549be">
  <xsd:schema xmlns:xsd="http://www.w3.org/2001/XMLSchema" xmlns:xs="http://www.w3.org/2001/XMLSchema" xmlns:p="http://schemas.microsoft.com/office/2006/metadata/properties" xmlns:ns2="5f336284-cc89-4c76-a1da-c6f5daa3aadc" xmlns:ns3="be77cfdb-a0bd-4891-8bc5-055822e2e70e" targetNamespace="http://schemas.microsoft.com/office/2006/metadata/properties" ma:root="true" ma:fieldsID="6c2668b137ac210563e39923971a6ccb" ns2:_="" ns3:_="">
    <xsd:import namespace="5f336284-cc89-4c76-a1da-c6f5daa3aadc"/>
    <xsd:import namespace="be77cfdb-a0bd-4891-8bc5-055822e2e7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336284-cc89-4c76-a1da-c6f5daa3aa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fd30ecf5-d387-48d8-9f86-76d20a8f6f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77cfdb-a0bd-4891-8bc5-055822e2e70e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fd5c1e8-31ea-43c9-add4-8dcf9ad2048e}" ma:internalName="TaxCatchAll" ma:showField="CatchAllData" ma:web="be77cfdb-a0bd-4891-8bc5-055822e2e7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e77cfdb-a0bd-4891-8bc5-055822e2e70e" xsi:nil="true"/>
    <lcf76f155ced4ddcb4097134ff3c332f xmlns="5f336284-cc89-4c76-a1da-c6f5daa3aad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920C21-4FB0-4100-AC78-525940DA5D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336284-cc89-4c76-a1da-c6f5daa3aadc"/>
    <ds:schemaRef ds:uri="be77cfdb-a0bd-4891-8bc5-055822e2e7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C8EB73F-C69F-4B4B-A44D-E837CC704FAD}">
  <ds:schemaRefs>
    <ds:schemaRef ds:uri="http://schemas.microsoft.com/office/2006/metadata/properties"/>
    <ds:schemaRef ds:uri="http://schemas.microsoft.com/office/infopath/2007/PartnerControls"/>
    <ds:schemaRef ds:uri="be77cfdb-a0bd-4891-8bc5-055822e2e70e"/>
    <ds:schemaRef ds:uri="5f336284-cc89-4c76-a1da-c6f5daa3aadc"/>
  </ds:schemaRefs>
</ds:datastoreItem>
</file>

<file path=customXml/itemProps3.xml><?xml version="1.0" encoding="utf-8"?>
<ds:datastoreItem xmlns:ds="http://schemas.openxmlformats.org/officeDocument/2006/customXml" ds:itemID="{A1CF1EBA-8C4D-427B-BD4E-27DD71148ED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801</Words>
  <Application>Microsoft Office PowerPoint</Application>
  <PresentationFormat>On-screen Show (16:9)</PresentationFormat>
  <Paragraphs>126</Paragraphs>
  <Slides>13</Slides>
  <Notes>9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3_Presentation1</vt:lpstr>
      <vt:lpstr>Introducing the L-22XS -  Next-level 2D handheld scanner</vt:lpstr>
      <vt:lpstr>L-22X upward compatible</vt:lpstr>
      <vt:lpstr>The all-new imager engine</vt:lpstr>
      <vt:lpstr>The all-new imager engine</vt:lpstr>
      <vt:lpstr>Best-in-class DoF and resolution</vt:lpstr>
      <vt:lpstr>Best-in-class scanning speed</vt:lpstr>
      <vt:lpstr>Fast motion tolerance</vt:lpstr>
      <vt:lpstr>Experience ultra-fast scanning performance</vt:lpstr>
      <vt:lpstr>GS1 Digital Link</vt:lpstr>
      <vt:lpstr>Always scanning for new IDs</vt:lpstr>
      <vt:lpstr>Best-in-class of ESD immunity</vt:lpstr>
      <vt:lpstr>Enhance with optional accessories</vt:lpstr>
      <vt:lpstr>Thank you for your attention</vt:lpstr>
    </vt:vector>
  </TitlesOfParts>
  <Company>CSC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 PPTX Template 4</dc:title>
  <dc:creator>Windows SOE Manager</dc:creator>
  <cp:lastModifiedBy>Vidya Gangaram Panday</cp:lastModifiedBy>
  <cp:revision>1255</cp:revision>
  <cp:lastPrinted>2014-02-05T14:57:53Z</cp:lastPrinted>
  <dcterms:created xsi:type="dcterms:W3CDTF">2012-11-02T19:08:03Z</dcterms:created>
  <dcterms:modified xsi:type="dcterms:W3CDTF">2026-04-16T10:36:04Z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0x010100B172D64673C3AB41A0BC774EC47EB135</vt:lpwstr>
  </property>
</Properties>
</file>